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7" r:id="rId2"/>
    <p:sldId id="258" r:id="rId3"/>
    <p:sldId id="274" r:id="rId4"/>
    <p:sldId id="264" r:id="rId5"/>
    <p:sldId id="282" r:id="rId6"/>
    <p:sldId id="285" r:id="rId7"/>
    <p:sldId id="286" r:id="rId8"/>
    <p:sldId id="267" r:id="rId9"/>
    <p:sldId id="263" r:id="rId10"/>
    <p:sldId id="266" r:id="rId11"/>
    <p:sldId id="270" r:id="rId12"/>
    <p:sldId id="320" r:id="rId13"/>
    <p:sldId id="311" r:id="rId14"/>
    <p:sldId id="305" r:id="rId15"/>
    <p:sldId id="291" r:id="rId16"/>
    <p:sldId id="315" r:id="rId17"/>
    <p:sldId id="278" r:id="rId18"/>
    <p:sldId id="295" r:id="rId19"/>
    <p:sldId id="299" r:id="rId20"/>
    <p:sldId id="259" r:id="rId21"/>
    <p:sldId id="261" r:id="rId22"/>
    <p:sldId id="314" r:id="rId23"/>
    <p:sldId id="269" r:id="rId24"/>
    <p:sldId id="313" r:id="rId25"/>
    <p:sldId id="316" r:id="rId26"/>
    <p:sldId id="309" r:id="rId27"/>
    <p:sldId id="280" r:id="rId28"/>
    <p:sldId id="304" r:id="rId29"/>
    <p:sldId id="279" r:id="rId30"/>
    <p:sldId id="310" r:id="rId31"/>
    <p:sldId id="307" r:id="rId32"/>
    <p:sldId id="265" r:id="rId33"/>
    <p:sldId id="308" r:id="rId34"/>
    <p:sldId id="277" r:id="rId35"/>
    <p:sldId id="321" r:id="rId36"/>
    <p:sldId id="262" r:id="rId37"/>
    <p:sldId id="300" r:id="rId38"/>
    <p:sldId id="260" r:id="rId39"/>
    <p:sldId id="281" r:id="rId40"/>
    <p:sldId id="272" r:id="rId41"/>
    <p:sldId id="296" r:id="rId42"/>
    <p:sldId id="294" r:id="rId43"/>
    <p:sldId id="290" r:id="rId44"/>
    <p:sldId id="297" r:id="rId45"/>
    <p:sldId id="302" r:id="rId46"/>
    <p:sldId id="303" r:id="rId47"/>
    <p:sldId id="289" r:id="rId48"/>
    <p:sldId id="306" r:id="rId49"/>
    <p:sldId id="301" r:id="rId50"/>
    <p:sldId id="31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4" autoAdjust="0"/>
    <p:restoredTop sz="94660"/>
  </p:normalViewPr>
  <p:slideViewPr>
    <p:cSldViewPr snapToGrid="0">
      <p:cViewPr varScale="1">
        <p:scale>
          <a:sx n="86" d="100"/>
          <a:sy n="86" d="100"/>
        </p:scale>
        <p:origin x="90" y="59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72025B8E-73F8-4E75-BA9F-BEB9A2A95555}" type="datetimeFigureOut">
              <a:rPr lang="en-US" smtClean="0"/>
              <a:pPr/>
              <a:t>1/7/2019</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BABF0E9D-B53D-4218-880C-A633C1420ADC}" type="slidenum">
              <a:rPr lang="en-US" smtClean="0"/>
              <a:pPr/>
              <a:t>‹#›</a:t>
            </a:fld>
            <a:endParaRPr lang="en-US"/>
          </a:p>
        </p:txBody>
      </p:sp>
    </p:spTree>
    <p:extLst>
      <p:ext uri="{BB962C8B-B14F-4D97-AF65-F5344CB8AC3E}">
        <p14:creationId xmlns:p14="http://schemas.microsoft.com/office/powerpoint/2010/main" val="1434358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025B8E-73F8-4E75-BA9F-BEB9A2A95555}" type="datetimeFigureOut">
              <a:rPr lang="en-US" smtClean="0"/>
              <a:pPr/>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F0E9D-B53D-4218-880C-A633C1420ADC}" type="slidenum">
              <a:rPr lang="en-US" smtClean="0"/>
              <a:pPr/>
              <a:t>‹#›</a:t>
            </a:fld>
            <a:endParaRPr lang="en-US"/>
          </a:p>
        </p:txBody>
      </p:sp>
    </p:spTree>
    <p:extLst>
      <p:ext uri="{BB962C8B-B14F-4D97-AF65-F5344CB8AC3E}">
        <p14:creationId xmlns:p14="http://schemas.microsoft.com/office/powerpoint/2010/main" val="146032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72025B8E-73F8-4E75-BA9F-BEB9A2A95555}" type="datetimeFigureOut">
              <a:rPr lang="en-US" smtClean="0"/>
              <a:pPr/>
              <a:t>1/7/2019</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BABF0E9D-B53D-4218-880C-A633C1420ADC}" type="slidenum">
              <a:rPr lang="en-US" smtClean="0"/>
              <a:pPr/>
              <a:t>‹#›</a:t>
            </a:fld>
            <a:endParaRPr lang="en-US"/>
          </a:p>
        </p:txBody>
      </p:sp>
    </p:spTree>
    <p:extLst>
      <p:ext uri="{BB962C8B-B14F-4D97-AF65-F5344CB8AC3E}">
        <p14:creationId xmlns:p14="http://schemas.microsoft.com/office/powerpoint/2010/main" val="86868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025B8E-73F8-4E75-BA9F-BEB9A2A95555}" type="datetimeFigureOut">
              <a:rPr lang="en-US" smtClean="0"/>
              <a:pPr/>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F0E9D-B53D-4218-880C-A633C1420ADC}" type="slidenum">
              <a:rPr lang="en-US" smtClean="0"/>
              <a:pPr/>
              <a:t>‹#›</a:t>
            </a:fld>
            <a:endParaRPr lang="en-US"/>
          </a:p>
        </p:txBody>
      </p:sp>
    </p:spTree>
    <p:extLst>
      <p:ext uri="{BB962C8B-B14F-4D97-AF65-F5344CB8AC3E}">
        <p14:creationId xmlns:p14="http://schemas.microsoft.com/office/powerpoint/2010/main" val="34647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72025B8E-73F8-4E75-BA9F-BEB9A2A95555}" type="datetimeFigureOut">
              <a:rPr lang="en-US" smtClean="0"/>
              <a:pPr/>
              <a:t>1/7/2019</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BABF0E9D-B53D-4218-880C-A633C1420ADC}" type="slidenum">
              <a:rPr lang="en-US" smtClean="0"/>
              <a:pPr/>
              <a:t>‹#›</a:t>
            </a:fld>
            <a:endParaRPr lang="en-US"/>
          </a:p>
        </p:txBody>
      </p:sp>
    </p:spTree>
    <p:extLst>
      <p:ext uri="{BB962C8B-B14F-4D97-AF65-F5344CB8AC3E}">
        <p14:creationId xmlns:p14="http://schemas.microsoft.com/office/powerpoint/2010/main" val="1899668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72025B8E-73F8-4E75-BA9F-BEB9A2A95555}" type="datetimeFigureOut">
              <a:rPr lang="en-US" smtClean="0"/>
              <a:pPr/>
              <a:t>1/7/2019</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BABF0E9D-B53D-4218-880C-A633C1420ADC}" type="slidenum">
              <a:rPr lang="en-US" smtClean="0"/>
              <a:pPr/>
              <a:t>‹#›</a:t>
            </a:fld>
            <a:endParaRPr lang="en-US"/>
          </a:p>
        </p:txBody>
      </p:sp>
    </p:spTree>
    <p:extLst>
      <p:ext uri="{BB962C8B-B14F-4D97-AF65-F5344CB8AC3E}">
        <p14:creationId xmlns:p14="http://schemas.microsoft.com/office/powerpoint/2010/main" val="1017635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72025B8E-73F8-4E75-BA9F-BEB9A2A95555}" type="datetimeFigureOut">
              <a:rPr lang="en-US" smtClean="0"/>
              <a:pPr/>
              <a:t>1/7/2019</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BABF0E9D-B53D-4218-880C-A633C1420ADC}" type="slidenum">
              <a:rPr lang="en-US" smtClean="0"/>
              <a:pPr/>
              <a:t>‹#›</a:t>
            </a:fld>
            <a:endParaRPr lang="en-US"/>
          </a:p>
        </p:txBody>
      </p:sp>
    </p:spTree>
    <p:extLst>
      <p:ext uri="{BB962C8B-B14F-4D97-AF65-F5344CB8AC3E}">
        <p14:creationId xmlns:p14="http://schemas.microsoft.com/office/powerpoint/2010/main" val="3007482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2025B8E-73F8-4E75-BA9F-BEB9A2A95555}" type="datetimeFigureOut">
              <a:rPr lang="en-US" smtClean="0"/>
              <a:pPr/>
              <a:t>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BF0E9D-B53D-4218-880C-A633C1420ADC}" type="slidenum">
              <a:rPr lang="en-US" smtClean="0"/>
              <a:pPr/>
              <a:t>‹#›</a:t>
            </a:fld>
            <a:endParaRPr lang="en-US"/>
          </a:p>
        </p:txBody>
      </p:sp>
    </p:spTree>
    <p:extLst>
      <p:ext uri="{BB962C8B-B14F-4D97-AF65-F5344CB8AC3E}">
        <p14:creationId xmlns:p14="http://schemas.microsoft.com/office/powerpoint/2010/main" val="1289195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72025B8E-73F8-4E75-BA9F-BEB9A2A95555}" type="datetimeFigureOut">
              <a:rPr lang="en-US" smtClean="0"/>
              <a:pPr/>
              <a:t>1/7/2019</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BABF0E9D-B53D-4218-880C-A633C1420ADC}" type="slidenum">
              <a:rPr lang="en-US" smtClean="0"/>
              <a:pPr/>
              <a:t>‹#›</a:t>
            </a:fld>
            <a:endParaRPr lang="en-US"/>
          </a:p>
        </p:txBody>
      </p:sp>
    </p:spTree>
    <p:extLst>
      <p:ext uri="{BB962C8B-B14F-4D97-AF65-F5344CB8AC3E}">
        <p14:creationId xmlns:p14="http://schemas.microsoft.com/office/powerpoint/2010/main" val="3376516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025B8E-73F8-4E75-BA9F-BEB9A2A95555}" type="datetimeFigureOut">
              <a:rPr lang="en-US" smtClean="0"/>
              <a:pPr/>
              <a:t>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BF0E9D-B53D-4218-880C-A633C1420ADC}" type="slidenum">
              <a:rPr lang="en-US" smtClean="0"/>
              <a:pPr/>
              <a:t>‹#›</a:t>
            </a:fld>
            <a:endParaRPr lang="en-US"/>
          </a:p>
        </p:txBody>
      </p:sp>
    </p:spTree>
    <p:extLst>
      <p:ext uri="{BB962C8B-B14F-4D97-AF65-F5344CB8AC3E}">
        <p14:creationId xmlns:p14="http://schemas.microsoft.com/office/powerpoint/2010/main" val="1862591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72025B8E-73F8-4E75-BA9F-BEB9A2A95555}" type="datetimeFigureOut">
              <a:rPr lang="en-US" smtClean="0"/>
              <a:pPr/>
              <a:t>1/7/2019</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BABF0E9D-B53D-4218-880C-A633C1420ADC}" type="slidenum">
              <a:rPr lang="en-US" smtClean="0"/>
              <a:pPr/>
              <a:t>‹#›</a:t>
            </a:fld>
            <a:endParaRPr lang="en-US"/>
          </a:p>
        </p:txBody>
      </p:sp>
    </p:spTree>
    <p:extLst>
      <p:ext uri="{BB962C8B-B14F-4D97-AF65-F5344CB8AC3E}">
        <p14:creationId xmlns:p14="http://schemas.microsoft.com/office/powerpoint/2010/main" val="4046654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72025B8E-73F8-4E75-BA9F-BEB9A2A95555}" type="datetimeFigureOut">
              <a:rPr lang="en-US" smtClean="0"/>
              <a:pPr/>
              <a:t>1/7/2019</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BABF0E9D-B53D-4218-880C-A633C1420ADC}" type="slidenum">
              <a:rPr lang="en-US" smtClean="0"/>
              <a:pPr/>
              <a:t>‹#›</a:t>
            </a:fld>
            <a:endParaRPr lang="en-US"/>
          </a:p>
        </p:txBody>
      </p:sp>
    </p:spTree>
    <p:extLst>
      <p:ext uri="{BB962C8B-B14F-4D97-AF65-F5344CB8AC3E}">
        <p14:creationId xmlns:p14="http://schemas.microsoft.com/office/powerpoint/2010/main" val="35205633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9838" y="2170545"/>
            <a:ext cx="8112326" cy="2752437"/>
          </a:xfrm>
        </p:spPr>
        <p:txBody>
          <a:bodyPr>
            <a:normAutofit fontScale="90000"/>
          </a:bodyPr>
          <a:lstStyle/>
          <a:p>
            <a:r>
              <a:rPr lang="en-US" dirty="0" smtClean="0"/>
              <a:t>The Spirituality within Psychodrama</a:t>
            </a:r>
            <a:br>
              <a:rPr lang="en-US" dirty="0" smtClean="0"/>
            </a:br>
            <a:r>
              <a:rPr lang="en-US" dirty="0"/>
              <a:t/>
            </a:r>
            <a:br>
              <a:rPr lang="en-US" dirty="0"/>
            </a:br>
            <a:r>
              <a:rPr lang="en-US" sz="2700" dirty="0" smtClean="0"/>
              <a:t>Dena Baumgartner, Ph.D., TEP, LMFT, LPC, CGP</a:t>
            </a:r>
            <a:br>
              <a:rPr lang="en-US" sz="2700" dirty="0" smtClean="0"/>
            </a:br>
            <a:r>
              <a:rPr lang="en-US" sz="2700" dirty="0" smtClean="0"/>
              <a:t>USA</a:t>
            </a:r>
            <a:endParaRPr lang="en-US" sz="2700" dirty="0"/>
          </a:p>
        </p:txBody>
      </p:sp>
      <p:sp>
        <p:nvSpPr>
          <p:cNvPr id="3" name="Subtitle 2"/>
          <p:cNvSpPr>
            <a:spLocks noGrp="1"/>
          </p:cNvSpPr>
          <p:nvPr>
            <p:ph type="subTitle" idx="1"/>
          </p:nvPr>
        </p:nvSpPr>
        <p:spPr>
          <a:xfrm>
            <a:off x="810001" y="5505072"/>
            <a:ext cx="10572000" cy="1007706"/>
          </a:xfrm>
        </p:spPr>
        <p:txBody>
          <a:bodyPr>
            <a:normAutofit/>
          </a:bodyPr>
          <a:lstStyle/>
          <a:p>
            <a:r>
              <a:rPr lang="en-US" sz="2000" dirty="0" smtClean="0"/>
              <a:t>Dena Baumgartner, Ph.D., TEP, LMFT, LPC, CGP</a:t>
            </a:r>
          </a:p>
          <a:p>
            <a:r>
              <a:rPr lang="en-US" sz="2000" dirty="0" smtClean="0"/>
              <a:t>November 16, 2017</a:t>
            </a:r>
            <a:endParaRPr lang="en-US" sz="2000" dirty="0"/>
          </a:p>
        </p:txBody>
      </p:sp>
    </p:spTree>
    <p:extLst>
      <p:ext uri="{BB962C8B-B14F-4D97-AF65-F5344CB8AC3E}">
        <p14:creationId xmlns:p14="http://schemas.microsoft.com/office/powerpoint/2010/main" val="21434062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Psychodrama</a:t>
            </a:r>
            <a:endParaRPr lang="en-US" dirty="0"/>
          </a:p>
        </p:txBody>
      </p:sp>
      <p:sp>
        <p:nvSpPr>
          <p:cNvPr id="3" name="Content Placeholder 2"/>
          <p:cNvSpPr>
            <a:spLocks noGrp="1"/>
          </p:cNvSpPr>
          <p:nvPr>
            <p:ph idx="1"/>
          </p:nvPr>
        </p:nvSpPr>
        <p:spPr>
          <a:xfrm>
            <a:off x="5200071" y="905163"/>
            <a:ext cx="5951541" cy="5661688"/>
          </a:xfrm>
        </p:spPr>
        <p:txBody>
          <a:bodyPr>
            <a:normAutofit/>
          </a:bodyPr>
          <a:lstStyle/>
          <a:p>
            <a:r>
              <a:rPr lang="en-US" dirty="0" smtClean="0"/>
              <a:t>Founder:</a:t>
            </a:r>
          </a:p>
          <a:p>
            <a:pPr lvl="1"/>
            <a:r>
              <a:rPr lang="en-US" dirty="0"/>
              <a:t>J. L. Moreno, M.D., Psychiatrist: (1889-1974)</a:t>
            </a:r>
          </a:p>
          <a:p>
            <a:pPr lvl="2"/>
            <a:r>
              <a:rPr lang="en-US" dirty="0"/>
              <a:t>Founder of Psychodrama and Sociometry and pioneer of Group Psychotherapy</a:t>
            </a:r>
          </a:p>
          <a:p>
            <a:pPr lvl="2"/>
            <a:r>
              <a:rPr lang="en-US" dirty="0"/>
              <a:t>Founder of the International Association of Group </a:t>
            </a:r>
            <a:r>
              <a:rPr lang="en-US" dirty="0" smtClean="0"/>
              <a:t>Psychotherapy</a:t>
            </a:r>
          </a:p>
          <a:p>
            <a:r>
              <a:rPr lang="en-US" dirty="0" smtClean="0"/>
              <a:t>Key Principles:</a:t>
            </a:r>
          </a:p>
          <a:p>
            <a:pPr lvl="1"/>
            <a:r>
              <a:rPr lang="en-US" dirty="0"/>
              <a:t>Spontaneity and Creativity:</a:t>
            </a:r>
          </a:p>
          <a:p>
            <a:pPr lvl="2"/>
            <a:r>
              <a:rPr lang="en-US" dirty="0"/>
              <a:t>The here and now approach; the power of love and mutual sharing in group life; the possibility of a whole society incorporating these principles.</a:t>
            </a:r>
          </a:p>
          <a:p>
            <a:r>
              <a:rPr lang="en-US" dirty="0" smtClean="0"/>
              <a:t>Diagnostic Tools:</a:t>
            </a:r>
          </a:p>
          <a:p>
            <a:pPr lvl="1"/>
            <a:r>
              <a:rPr lang="en-US" dirty="0"/>
              <a:t>Social Atom</a:t>
            </a:r>
          </a:p>
          <a:p>
            <a:pPr lvl="1"/>
            <a:r>
              <a:rPr lang="en-US" dirty="0"/>
              <a:t>Role </a:t>
            </a:r>
            <a:r>
              <a:rPr lang="en-US" dirty="0" smtClean="0"/>
              <a:t>Diagram</a:t>
            </a:r>
          </a:p>
          <a:p>
            <a:pPr lvl="1"/>
            <a:endParaRPr lang="en-US" dirty="0"/>
          </a:p>
        </p:txBody>
      </p:sp>
    </p:spTree>
    <p:extLst>
      <p:ext uri="{BB962C8B-B14F-4D97-AF65-F5344CB8AC3E}">
        <p14:creationId xmlns:p14="http://schemas.microsoft.com/office/powerpoint/2010/main" val="2901425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47813" y="439737"/>
            <a:ext cx="9177337" cy="5946599"/>
          </a:xfrm>
        </p:spPr>
      </p:pic>
    </p:spTree>
    <p:extLst>
      <p:ext uri="{BB962C8B-B14F-4D97-AF65-F5344CB8AC3E}">
        <p14:creationId xmlns:p14="http://schemas.microsoft.com/office/powerpoint/2010/main" val="135574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8036" y="618837"/>
            <a:ext cx="3092706" cy="369332"/>
          </a:xfrm>
          <a:prstGeom prst="rect">
            <a:avLst/>
          </a:prstGeom>
          <a:noFill/>
        </p:spPr>
        <p:txBody>
          <a:bodyPr wrap="none" rtlCol="0">
            <a:spAutoFit/>
          </a:bodyPr>
          <a:lstStyle/>
          <a:p>
            <a:r>
              <a:rPr lang="en-US" dirty="0" smtClean="0"/>
              <a:t>Moreno Words of the </a:t>
            </a:r>
            <a:r>
              <a:rPr lang="en-US" dirty="0" smtClean="0"/>
              <a:t>Father</a:t>
            </a:r>
            <a:endParaRPr lang="en-US" dirty="0"/>
          </a:p>
        </p:txBody>
      </p:sp>
      <p:pic>
        <p:nvPicPr>
          <p:cNvPr id="4"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20932" y="1197840"/>
            <a:ext cx="6806913" cy="4537942"/>
          </a:xfrm>
          <a:prstGeom prst="rect">
            <a:avLst/>
          </a:prstGeom>
        </p:spPr>
      </p:pic>
    </p:spTree>
    <p:extLst>
      <p:ext uri="{BB962C8B-B14F-4D97-AF65-F5344CB8AC3E}">
        <p14:creationId xmlns:p14="http://schemas.microsoft.com/office/powerpoint/2010/main" val="1638545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Moreno’s Godhead</a:t>
            </a:r>
            <a:endParaRPr lang="en-US" dirty="0"/>
          </a:p>
        </p:txBody>
      </p:sp>
      <p:sp>
        <p:nvSpPr>
          <p:cNvPr id="3" name="Content Placeholder 2"/>
          <p:cNvSpPr>
            <a:spLocks noGrp="1"/>
          </p:cNvSpPr>
          <p:nvPr>
            <p:ph idx="1"/>
          </p:nvPr>
        </p:nvSpPr>
        <p:spPr/>
        <p:txBody>
          <a:bodyPr/>
          <a:lstStyle/>
          <a:p>
            <a:r>
              <a:rPr lang="en-US" dirty="0" smtClean="0"/>
              <a:t>The world of humankind cannot maintain itself without a system of values.  It is to this end that a new conceptualization of God is called for, and a new conceptualization of God is presented in </a:t>
            </a:r>
            <a:r>
              <a:rPr lang="en-US" i="1" dirty="0" smtClean="0"/>
              <a:t>The Words of the Father, </a:t>
            </a:r>
            <a:r>
              <a:rPr lang="en-US" dirty="0" smtClean="0"/>
              <a:t>a Godhead for these times.</a:t>
            </a:r>
            <a:endParaRPr lang="en-US" dirty="0"/>
          </a:p>
        </p:txBody>
      </p:sp>
    </p:spTree>
    <p:extLst>
      <p:ext uri="{BB962C8B-B14F-4D97-AF65-F5344CB8AC3E}">
        <p14:creationId xmlns:p14="http://schemas.microsoft.com/office/powerpoint/2010/main" val="1503743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Psychospiritual</a:t>
            </a:r>
            <a:r>
              <a:rPr lang="en-US" dirty="0" smtClean="0"/>
              <a:t> Underpinnings of Psychodrama</a:t>
            </a:r>
            <a:endParaRPr lang="en-US" dirty="0"/>
          </a:p>
        </p:txBody>
      </p:sp>
      <p:sp>
        <p:nvSpPr>
          <p:cNvPr id="3" name="Content Placeholder 2"/>
          <p:cNvSpPr>
            <a:spLocks noGrp="1"/>
          </p:cNvSpPr>
          <p:nvPr>
            <p:ph idx="1"/>
          </p:nvPr>
        </p:nvSpPr>
        <p:spPr/>
        <p:txBody>
          <a:bodyPr/>
          <a:lstStyle/>
          <a:p>
            <a:r>
              <a:rPr lang="en-US" dirty="0" smtClean="0"/>
              <a:t>Unique to Moreno’s theory was its metaphysical the theological underpinnings. In the mid 1930’s when Moreno published his first book, psychology and spirituality were seen as different and separate. Yet Moreno (1972) boldly suggested that individuals are co-creators with God, indicated self-responsibility in what one creates in life and in the world in general. God is not seen as a separate being floating in the sky, but rather as an expression of immanence – the indwelling of the Supreme Being. By this definition all existence and each being is an expression of God.</a:t>
            </a:r>
            <a:endParaRPr lang="en-US" dirty="0"/>
          </a:p>
        </p:txBody>
      </p:sp>
    </p:spTree>
    <p:extLst>
      <p:ext uri="{BB962C8B-B14F-4D97-AF65-F5344CB8AC3E}">
        <p14:creationId xmlns:p14="http://schemas.microsoft.com/office/powerpoint/2010/main" val="2931118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Juliet </a:t>
            </a:r>
            <a:r>
              <a:rPr lang="en-US" dirty="0" err="1" smtClean="0"/>
              <a:t>Batton’s</a:t>
            </a:r>
            <a:r>
              <a:rPr lang="en-US" dirty="0" smtClean="0"/>
              <a:t> Star Model</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3615" y="1019175"/>
            <a:ext cx="6641160" cy="4308930"/>
          </a:xfrm>
          <a:prstGeom prst="rect">
            <a:avLst/>
          </a:prstGeom>
        </p:spPr>
      </p:pic>
    </p:spTree>
    <p:extLst>
      <p:ext uri="{BB962C8B-B14F-4D97-AF65-F5344CB8AC3E}">
        <p14:creationId xmlns:p14="http://schemas.microsoft.com/office/powerpoint/2010/main" val="13344898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Moreno’s Godhead</a:t>
            </a:r>
            <a:endParaRPr lang="en-US" dirty="0"/>
          </a:p>
        </p:txBody>
      </p:sp>
      <p:sp>
        <p:nvSpPr>
          <p:cNvPr id="3" name="Content Placeholder 2"/>
          <p:cNvSpPr>
            <a:spLocks noGrp="1"/>
          </p:cNvSpPr>
          <p:nvPr>
            <p:ph idx="1"/>
          </p:nvPr>
        </p:nvSpPr>
        <p:spPr/>
        <p:txBody>
          <a:bodyPr/>
          <a:lstStyle/>
          <a:p>
            <a:pPr marL="0" indent="0">
              <a:buNone/>
            </a:pPr>
            <a:r>
              <a:rPr lang="en-US" dirty="0" smtClean="0"/>
              <a:t>I AM.</a:t>
            </a:r>
          </a:p>
          <a:p>
            <a:pPr marL="0" indent="0">
              <a:buNone/>
            </a:pPr>
            <a:r>
              <a:rPr lang="en-US" dirty="0" smtClean="0"/>
              <a:t>WHETHER OF NOT YOU BELIEVE IN ME,</a:t>
            </a:r>
          </a:p>
          <a:p>
            <a:pPr marL="0" indent="0">
              <a:buNone/>
            </a:pPr>
            <a:r>
              <a:rPr lang="en-US" dirty="0" smtClean="0"/>
              <a:t>EVEN IF, IN ALL THE UNIVERSE,</a:t>
            </a:r>
          </a:p>
          <a:p>
            <a:pPr marL="0" indent="0">
              <a:buNone/>
            </a:pPr>
            <a:r>
              <a:rPr lang="en-US" dirty="0" smtClean="0"/>
              <a:t>THERE IS NO ONE TO RECOGNIZE ME,</a:t>
            </a:r>
          </a:p>
          <a:p>
            <a:pPr marL="0" indent="0">
              <a:buNone/>
            </a:pPr>
            <a:r>
              <a:rPr lang="en-US" dirty="0" smtClean="0"/>
              <a:t>I AM (p. 58)</a:t>
            </a:r>
            <a:endParaRPr lang="en-US" dirty="0"/>
          </a:p>
        </p:txBody>
      </p:sp>
    </p:spTree>
    <p:extLst>
      <p:ext uri="{BB962C8B-B14F-4D97-AF65-F5344CB8AC3E}">
        <p14:creationId xmlns:p14="http://schemas.microsoft.com/office/powerpoint/2010/main" val="4249634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J.L. Moreno, M.D. 1889-1974	</a:t>
            </a:r>
            <a:endParaRPr lang="en-US" dirty="0"/>
          </a:p>
        </p:txBody>
      </p:sp>
      <p:sp>
        <p:nvSpPr>
          <p:cNvPr id="3" name="Content Placeholder 2"/>
          <p:cNvSpPr>
            <a:spLocks noGrp="1"/>
          </p:cNvSpPr>
          <p:nvPr>
            <p:ph idx="1"/>
          </p:nvPr>
        </p:nvSpPr>
        <p:spPr>
          <a:xfrm>
            <a:off x="5118447" y="4082472"/>
            <a:ext cx="6281873" cy="1969335"/>
          </a:xfrm>
        </p:spPr>
        <p:txBody>
          <a:bodyPr/>
          <a:lstStyle/>
          <a:p>
            <a:r>
              <a:rPr lang="en-US" dirty="0" smtClean="0"/>
              <a:t>“A truly therapeutic procedure cannot have less an objective than the whole of mankind.”</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9235" y="775477"/>
            <a:ext cx="2651020" cy="3453062"/>
          </a:xfrm>
          <a:prstGeom prst="rect">
            <a:avLst/>
          </a:prstGeom>
        </p:spPr>
      </p:pic>
    </p:spTree>
    <p:extLst>
      <p:ext uri="{BB962C8B-B14F-4D97-AF65-F5344CB8AC3E}">
        <p14:creationId xmlns:p14="http://schemas.microsoft.com/office/powerpoint/2010/main" val="17261980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Ubuntu	</a:t>
            </a:r>
            <a:endParaRPr lang="en-US" dirty="0"/>
          </a:p>
        </p:txBody>
      </p:sp>
      <p:sp>
        <p:nvSpPr>
          <p:cNvPr id="3" name="Content Placeholder 2"/>
          <p:cNvSpPr>
            <a:spLocks noGrp="1"/>
          </p:cNvSpPr>
          <p:nvPr>
            <p:ph idx="1"/>
          </p:nvPr>
        </p:nvSpPr>
        <p:spPr/>
        <p:txBody>
          <a:bodyPr/>
          <a:lstStyle/>
          <a:p>
            <a:r>
              <a:rPr lang="en-US" dirty="0" smtClean="0"/>
              <a:t>Zulu term roughly translated to “human kindness.”</a:t>
            </a:r>
          </a:p>
          <a:p>
            <a:r>
              <a:rPr lang="en-US" dirty="0" smtClean="0"/>
              <a:t>I in you and you in me.</a:t>
            </a:r>
          </a:p>
          <a:p>
            <a:r>
              <a:rPr lang="en-US" dirty="0" smtClean="0"/>
              <a:t>It is an idea from the Southern African region, which means literally, “humanness.”  It is often translated as “humanity towards other,” but is commonly used in a more philosophical sense to mean, “The belief in a universal bond of sharing that connects humanity.”</a:t>
            </a:r>
            <a:endParaRPr lang="en-US" dirty="0"/>
          </a:p>
        </p:txBody>
      </p:sp>
    </p:spTree>
    <p:extLst>
      <p:ext uri="{BB962C8B-B14F-4D97-AF65-F5344CB8AC3E}">
        <p14:creationId xmlns:p14="http://schemas.microsoft.com/office/powerpoint/2010/main" val="2415982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Psychodrama</a:t>
            </a:r>
            <a:endParaRPr lang="en-US" dirty="0"/>
          </a:p>
        </p:txBody>
      </p:sp>
      <p:sp>
        <p:nvSpPr>
          <p:cNvPr id="2" name="Content Placeholder 1"/>
          <p:cNvSpPr>
            <a:spLocks noGrp="1"/>
          </p:cNvSpPr>
          <p:nvPr>
            <p:ph idx="1"/>
          </p:nvPr>
        </p:nvSpPr>
        <p:spPr/>
        <p:txBody>
          <a:bodyPr/>
          <a:lstStyle/>
          <a:p>
            <a:r>
              <a:rPr lang="en-US" smtClean="0"/>
              <a:t>Psychodramatic treatment is based on Moreno’s view of man as a cosmic, social, and singular individual.</a:t>
            </a:r>
          </a:p>
          <a:p>
            <a:r>
              <a:rPr lang="en-US" smtClean="0"/>
              <a:t>Spontaneity is the human ability that enables us to develop adequate responses to life situations.</a:t>
            </a:r>
          </a:p>
          <a:p>
            <a:r>
              <a:rPr lang="en-US" smtClean="0"/>
              <a:t>Spirit = To infuse energy</a:t>
            </a:r>
          </a:p>
          <a:p>
            <a:r>
              <a:rPr lang="en-US" smtClean="0"/>
              <a:t>Psychodrama is the science which explains the “truth” by dramatic methods.</a:t>
            </a:r>
          </a:p>
          <a:p>
            <a:r>
              <a:rPr lang="en-US" smtClean="0"/>
              <a:t>Each of us are creators possessing the energy to produce a “new response to an old situation.”</a:t>
            </a:r>
          </a:p>
          <a:p>
            <a:r>
              <a:rPr lang="en-US" smtClean="0"/>
              <a:t>“A truly therapeutic procedure which does not have less an objective than the whole of mankind.”</a:t>
            </a:r>
            <a:endParaRPr lang="en-US" dirty="0"/>
          </a:p>
        </p:txBody>
      </p:sp>
    </p:spTree>
    <p:extLst>
      <p:ext uri="{BB962C8B-B14F-4D97-AF65-F5344CB8AC3E}">
        <p14:creationId xmlns:p14="http://schemas.microsoft.com/office/powerpoint/2010/main" val="1253945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Psychodrama Parents</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18643" y="1733122"/>
            <a:ext cx="2475177" cy="3162727"/>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41635" y="1733122"/>
            <a:ext cx="2435299" cy="3162727"/>
          </a:xfrm>
        </p:spPr>
      </p:pic>
      <p:sp>
        <p:nvSpPr>
          <p:cNvPr id="2" name="TextBox 1"/>
          <p:cNvSpPr txBox="1"/>
          <p:nvPr/>
        </p:nvSpPr>
        <p:spPr>
          <a:xfrm>
            <a:off x="5774762" y="5000624"/>
            <a:ext cx="1362937" cy="369332"/>
          </a:xfrm>
          <a:prstGeom prst="rect">
            <a:avLst/>
          </a:prstGeom>
          <a:noFill/>
        </p:spPr>
        <p:txBody>
          <a:bodyPr wrap="none" rtlCol="0">
            <a:spAutoFit/>
          </a:bodyPr>
          <a:lstStyle/>
          <a:p>
            <a:r>
              <a:rPr lang="en-US" dirty="0" smtClean="0"/>
              <a:t>J.L. Moreno</a:t>
            </a:r>
            <a:endParaRPr lang="en-US" dirty="0"/>
          </a:p>
        </p:txBody>
      </p:sp>
      <p:sp>
        <p:nvSpPr>
          <p:cNvPr id="6" name="TextBox 5"/>
          <p:cNvSpPr txBox="1"/>
          <p:nvPr/>
        </p:nvSpPr>
        <p:spPr>
          <a:xfrm>
            <a:off x="8523991" y="5000624"/>
            <a:ext cx="1670586" cy="369332"/>
          </a:xfrm>
          <a:prstGeom prst="rect">
            <a:avLst/>
          </a:prstGeom>
          <a:noFill/>
        </p:spPr>
        <p:txBody>
          <a:bodyPr wrap="none" rtlCol="0">
            <a:spAutoFit/>
          </a:bodyPr>
          <a:lstStyle/>
          <a:p>
            <a:r>
              <a:rPr lang="en-US" dirty="0" err="1" smtClean="0"/>
              <a:t>Zerka</a:t>
            </a:r>
            <a:r>
              <a:rPr lang="en-US" dirty="0" smtClean="0"/>
              <a:t> Moreno</a:t>
            </a:r>
            <a:endParaRPr lang="en-US" dirty="0"/>
          </a:p>
        </p:txBody>
      </p:sp>
    </p:spTree>
    <p:extLst>
      <p:ext uri="{BB962C8B-B14F-4D97-AF65-F5344CB8AC3E}">
        <p14:creationId xmlns:p14="http://schemas.microsoft.com/office/powerpoint/2010/main" val="1795765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Psychodrama and Spirituality</a:t>
            </a:r>
          </a:p>
        </p:txBody>
      </p:sp>
      <p:sp>
        <p:nvSpPr>
          <p:cNvPr id="6" name="Content Placeholder 5"/>
          <p:cNvSpPr>
            <a:spLocks noGrp="1"/>
          </p:cNvSpPr>
          <p:nvPr>
            <p:ph idx="1"/>
          </p:nvPr>
        </p:nvSpPr>
        <p:spPr/>
        <p:txBody>
          <a:bodyPr/>
          <a:lstStyle/>
          <a:p>
            <a:r>
              <a:rPr lang="en-US" dirty="0"/>
              <a:t>Moreno provided the operational line between the person and the creator by postulating a new God-idea.  The person becomes the creator and participant in life.  The person has the responsibility for this existence since he is inseparably connected to the creator.  In order to exist meaningfully each person must act out this creativity.</a:t>
            </a:r>
          </a:p>
          <a:p>
            <a:r>
              <a:rPr lang="en-US" dirty="0"/>
              <a:t>“This we can become not only a part of the creation, but a part of the Creator, as well.  The world becomes our world, the world of our choice, the world of our creation”.</a:t>
            </a:r>
          </a:p>
          <a:p>
            <a:pPr lvl="1"/>
            <a:r>
              <a:rPr lang="en-US" i="1" dirty="0"/>
              <a:t>Moreno, Words of the Father, p. xv</a:t>
            </a:r>
            <a:r>
              <a:rPr lang="en-US" i="1" dirty="0" smtClean="0"/>
              <a:t>.</a:t>
            </a:r>
            <a:endParaRPr lang="en-US" i="1" dirty="0"/>
          </a:p>
        </p:txBody>
      </p:sp>
    </p:spTree>
    <p:extLst>
      <p:ext uri="{BB962C8B-B14F-4D97-AF65-F5344CB8AC3E}">
        <p14:creationId xmlns:p14="http://schemas.microsoft.com/office/powerpoint/2010/main" val="21140117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Psychodrama and Spirituality</a:t>
            </a:r>
          </a:p>
        </p:txBody>
      </p:sp>
      <p:sp>
        <p:nvSpPr>
          <p:cNvPr id="6" name="Content Placeholder 5"/>
          <p:cNvSpPr>
            <a:spLocks noGrp="1"/>
          </p:cNvSpPr>
          <p:nvPr>
            <p:ph idx="1"/>
          </p:nvPr>
        </p:nvSpPr>
        <p:spPr/>
        <p:txBody>
          <a:bodyPr/>
          <a:lstStyle/>
          <a:p>
            <a:r>
              <a:rPr lang="en-US" dirty="0"/>
              <a:t>“None of my inspirations and pronouncements, however, have been more severely criticized, misunderstood, and ridiculed, than the idea that I proclaimed myself as God, as the Father of my mother and father, or my ancestors, of everything which lives…  But it is the </a:t>
            </a:r>
            <a:r>
              <a:rPr lang="en-US" i="1" dirty="0"/>
              <a:t>I</a:t>
            </a:r>
            <a:r>
              <a:rPr lang="en-US" dirty="0"/>
              <a:t> that matters; it is the </a:t>
            </a:r>
            <a:r>
              <a:rPr lang="en-US" i="1" dirty="0"/>
              <a:t>I</a:t>
            </a:r>
            <a:r>
              <a:rPr lang="en-US" dirty="0"/>
              <a:t> which was provocative and new.  And it is the I-God with whom we are all connected.  It is the </a:t>
            </a:r>
            <a:r>
              <a:rPr lang="en-US" i="1" dirty="0"/>
              <a:t>I</a:t>
            </a:r>
            <a:r>
              <a:rPr lang="en-US" dirty="0"/>
              <a:t> which becomes the </a:t>
            </a:r>
            <a:r>
              <a:rPr lang="en-US" i="1" dirty="0"/>
              <a:t>We</a:t>
            </a:r>
            <a:r>
              <a:rPr lang="en-US" dirty="0"/>
              <a:t>.”</a:t>
            </a:r>
          </a:p>
          <a:p>
            <a:pPr lvl="1"/>
            <a:r>
              <a:rPr lang="en-US" i="1" dirty="0"/>
              <a:t>Moreno, Psychodrama Volume III, p. 21</a:t>
            </a:r>
            <a:r>
              <a:rPr lang="en-US" i="1" dirty="0" smtClean="0"/>
              <a:t>.</a:t>
            </a:r>
            <a:endParaRPr lang="en-US" i="1" dirty="0"/>
          </a:p>
        </p:txBody>
      </p:sp>
    </p:spTree>
    <p:extLst>
      <p:ext uri="{BB962C8B-B14F-4D97-AF65-F5344CB8AC3E}">
        <p14:creationId xmlns:p14="http://schemas.microsoft.com/office/powerpoint/2010/main" val="253956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Moreno’s Godhead</a:t>
            </a:r>
            <a:endParaRPr lang="en-US" dirty="0"/>
          </a:p>
        </p:txBody>
      </p:sp>
      <p:sp>
        <p:nvSpPr>
          <p:cNvPr id="3" name="Content Placeholder 2"/>
          <p:cNvSpPr>
            <a:spLocks noGrp="1"/>
          </p:cNvSpPr>
          <p:nvPr>
            <p:ph idx="1"/>
          </p:nvPr>
        </p:nvSpPr>
        <p:spPr/>
        <p:txBody>
          <a:bodyPr/>
          <a:lstStyle/>
          <a:p>
            <a:pPr marL="0" indent="0">
              <a:buNone/>
            </a:pPr>
            <a:r>
              <a:rPr lang="en-US" dirty="0" smtClean="0"/>
              <a:t>I AM NOT YOUR GOD,</a:t>
            </a:r>
          </a:p>
          <a:p>
            <a:pPr marL="0" indent="0">
              <a:buNone/>
            </a:pPr>
            <a:r>
              <a:rPr lang="en-US" dirty="0" smtClean="0"/>
              <a:t>I AM GOD.</a:t>
            </a:r>
          </a:p>
          <a:p>
            <a:pPr marL="0" indent="0">
              <a:buNone/>
            </a:pPr>
            <a:r>
              <a:rPr lang="en-US" dirty="0" smtClean="0"/>
              <a:t>I AM NOT THIS NATION’S GOD</a:t>
            </a:r>
          </a:p>
          <a:p>
            <a:pPr marL="0" indent="0">
              <a:buNone/>
            </a:pPr>
            <a:r>
              <a:rPr lang="en-US" dirty="0" smtClean="0"/>
              <a:t>NOR THAT NATION’S GOD,</a:t>
            </a:r>
          </a:p>
          <a:p>
            <a:pPr marL="0" indent="0">
              <a:buNone/>
            </a:pPr>
            <a:r>
              <a:rPr lang="en-US" dirty="0" smtClean="0"/>
              <a:t>I AM GOD.</a:t>
            </a:r>
          </a:p>
          <a:p>
            <a:pPr marL="0" indent="0">
              <a:buNone/>
            </a:pPr>
            <a:r>
              <a:rPr lang="en-US" dirty="0" smtClean="0"/>
              <a:t>I AM NOT THE GOD OF THIS CLASS</a:t>
            </a:r>
          </a:p>
          <a:p>
            <a:pPr marL="0" indent="0">
              <a:buNone/>
            </a:pPr>
            <a:r>
              <a:rPr lang="en-US" dirty="0" smtClean="0"/>
              <a:t>OR OF THAT CLASS,</a:t>
            </a:r>
          </a:p>
          <a:p>
            <a:pPr marL="0" indent="0">
              <a:buNone/>
            </a:pPr>
            <a:r>
              <a:rPr lang="en-US" dirty="0" smtClean="0"/>
              <a:t>I AM GOD (p. 55)</a:t>
            </a:r>
            <a:endParaRPr lang="en-US" dirty="0"/>
          </a:p>
        </p:txBody>
      </p:sp>
    </p:spTree>
    <p:extLst>
      <p:ext uri="{BB962C8B-B14F-4D97-AF65-F5344CB8AC3E}">
        <p14:creationId xmlns:p14="http://schemas.microsoft.com/office/powerpoint/2010/main" val="2881262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971800" y="317500"/>
            <a:ext cx="6267450" cy="6267450"/>
          </a:xfrm>
        </p:spPr>
      </p:pic>
    </p:spTree>
    <p:extLst>
      <p:ext uri="{BB962C8B-B14F-4D97-AF65-F5344CB8AC3E}">
        <p14:creationId xmlns:p14="http://schemas.microsoft.com/office/powerpoint/2010/main" val="10507060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Moreno’s Godhead</a:t>
            </a:r>
            <a:endParaRPr lang="en-US" dirty="0"/>
          </a:p>
        </p:txBody>
      </p:sp>
      <p:sp>
        <p:nvSpPr>
          <p:cNvPr id="3" name="Content Placeholder 2"/>
          <p:cNvSpPr>
            <a:spLocks noGrp="1"/>
          </p:cNvSpPr>
          <p:nvPr>
            <p:ph idx="1"/>
          </p:nvPr>
        </p:nvSpPr>
        <p:spPr/>
        <p:txBody>
          <a:bodyPr/>
          <a:lstStyle/>
          <a:p>
            <a:r>
              <a:rPr lang="en-US" dirty="0" smtClean="0"/>
              <a:t>Moreno is not presenting us with a new or different God.  God does not change; the human conceptualization of God changes according to the times and the needs of humanity.  Moreno presents us with a new concept of God.  While there have been religions with a god and religions without a god, Moreno wrote, this is the first time that there has been a concept of a God without a religion.  The Godhead depicted here needs no church to introduce him and he does not favor any particular race over any other, any system of religious belief over others, any country over another.</a:t>
            </a:r>
            <a:endParaRPr lang="en-US" dirty="0"/>
          </a:p>
        </p:txBody>
      </p:sp>
    </p:spTree>
    <p:extLst>
      <p:ext uri="{BB962C8B-B14F-4D97-AF65-F5344CB8AC3E}">
        <p14:creationId xmlns:p14="http://schemas.microsoft.com/office/powerpoint/2010/main" val="1355111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Moreno’s Godhead</a:t>
            </a:r>
            <a:endParaRPr lang="en-US" dirty="0"/>
          </a:p>
        </p:txBody>
      </p:sp>
      <p:sp>
        <p:nvSpPr>
          <p:cNvPr id="3" name="Content Placeholder 2"/>
          <p:cNvSpPr>
            <a:spLocks noGrp="1"/>
          </p:cNvSpPr>
          <p:nvPr>
            <p:ph idx="1"/>
          </p:nvPr>
        </p:nvSpPr>
        <p:spPr/>
        <p:txBody>
          <a:bodyPr/>
          <a:lstStyle/>
          <a:p>
            <a:r>
              <a:rPr lang="en-US" dirty="0" smtClean="0"/>
              <a:t>He communicates just as easily to those who have never been inside a church, temple, or mosque as to the devout who never miss a service, to theists and atheists alike.  He needs no prophets.  He interprets himself.  He is not outside the universe.  He is present here and now.  A problem with previous notions of God, Moreno suggests, has arisen in the past when those individuals who have heard God have not understood that God passes  through them.  They, in turn, have deluded others into confusing them with the idea of God.</a:t>
            </a:r>
            <a:endParaRPr lang="en-US" dirty="0"/>
          </a:p>
        </p:txBody>
      </p:sp>
    </p:spTree>
    <p:extLst>
      <p:ext uri="{BB962C8B-B14F-4D97-AF65-F5344CB8AC3E}">
        <p14:creationId xmlns:p14="http://schemas.microsoft.com/office/powerpoint/2010/main" val="3188797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Psychospiritual</a:t>
            </a:r>
            <a:r>
              <a:rPr lang="en-US" dirty="0"/>
              <a:t> Underpinnings of Psychodrama</a:t>
            </a:r>
          </a:p>
        </p:txBody>
      </p:sp>
      <p:sp>
        <p:nvSpPr>
          <p:cNvPr id="3" name="Content Placeholder 2"/>
          <p:cNvSpPr>
            <a:spLocks noGrp="1"/>
          </p:cNvSpPr>
          <p:nvPr>
            <p:ph idx="1"/>
          </p:nvPr>
        </p:nvSpPr>
        <p:spPr/>
        <p:txBody>
          <a:bodyPr/>
          <a:lstStyle/>
          <a:p>
            <a:r>
              <a:rPr lang="en-US" dirty="0" smtClean="0"/>
              <a:t>Furthermore, Moreno’s suggestion that God is immanent, creative, and the supreme co-creator promotes respect and honor between group members. To see the light of God in each group member and to gain an understanding of the universal struggles of all human beings discourages what Moreno (1972) call the “cultural conserve” while encouraging conscious living in each and every moment. Such spiritual views promote a broad vision of individual struggles and experiences – both for oneself and for others. As a result, one’s impulse to judge or criticize diminishes (Moreno, 1972).</a:t>
            </a:r>
            <a:endParaRPr lang="en-US" dirty="0"/>
          </a:p>
        </p:txBody>
      </p:sp>
    </p:spTree>
    <p:extLst>
      <p:ext uri="{BB962C8B-B14F-4D97-AF65-F5344CB8AC3E}">
        <p14:creationId xmlns:p14="http://schemas.microsoft.com/office/powerpoint/2010/main" val="3639745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 of creativity	</a:t>
            </a:r>
            <a:endParaRPr lang="en-US" dirty="0"/>
          </a:p>
        </p:txBody>
      </p:sp>
      <p:sp>
        <p:nvSpPr>
          <p:cNvPr id="3" name="Oval 2"/>
          <p:cNvSpPr/>
          <p:nvPr/>
        </p:nvSpPr>
        <p:spPr>
          <a:xfrm>
            <a:off x="5862830" y="1394415"/>
            <a:ext cx="4257965" cy="402705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3" idx="2"/>
            <a:endCxn id="3" idx="6"/>
          </p:cNvCxnSpPr>
          <p:nvPr/>
        </p:nvCxnSpPr>
        <p:spPr>
          <a:xfrm>
            <a:off x="5862830" y="3407943"/>
            <a:ext cx="425796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39075" y="3139996"/>
            <a:ext cx="495300" cy="523220"/>
          </a:xfrm>
          <a:prstGeom prst="rect">
            <a:avLst/>
          </a:prstGeom>
          <a:noFill/>
        </p:spPr>
        <p:txBody>
          <a:bodyPr wrap="square" rtlCol="0">
            <a:spAutoFit/>
          </a:bodyPr>
          <a:lstStyle/>
          <a:p>
            <a:r>
              <a:rPr lang="en-US" sz="2800" dirty="0" smtClean="0"/>
              <a:t>X</a:t>
            </a:r>
            <a:endParaRPr lang="en-US" sz="2800" dirty="0"/>
          </a:p>
        </p:txBody>
      </p:sp>
      <p:sp>
        <p:nvSpPr>
          <p:cNvPr id="14" name="TextBox 13"/>
          <p:cNvSpPr txBox="1"/>
          <p:nvPr/>
        </p:nvSpPr>
        <p:spPr>
          <a:xfrm>
            <a:off x="6478855" y="2903150"/>
            <a:ext cx="495300" cy="523220"/>
          </a:xfrm>
          <a:prstGeom prst="rect">
            <a:avLst/>
          </a:prstGeom>
          <a:noFill/>
        </p:spPr>
        <p:txBody>
          <a:bodyPr wrap="square" rtlCol="0">
            <a:spAutoFit/>
          </a:bodyPr>
          <a:lstStyle/>
          <a:p>
            <a:r>
              <a:rPr lang="en-US" sz="2800" dirty="0" smtClean="0"/>
              <a:t>&gt;</a:t>
            </a:r>
            <a:endParaRPr lang="en-US" sz="2800" dirty="0"/>
          </a:p>
        </p:txBody>
      </p:sp>
      <p:sp>
        <p:nvSpPr>
          <p:cNvPr id="15" name="TextBox 14"/>
          <p:cNvSpPr txBox="1"/>
          <p:nvPr/>
        </p:nvSpPr>
        <p:spPr>
          <a:xfrm>
            <a:off x="7191375" y="2903150"/>
            <a:ext cx="495300" cy="523220"/>
          </a:xfrm>
          <a:prstGeom prst="rect">
            <a:avLst/>
          </a:prstGeom>
          <a:noFill/>
        </p:spPr>
        <p:txBody>
          <a:bodyPr wrap="square" rtlCol="0">
            <a:spAutoFit/>
          </a:bodyPr>
          <a:lstStyle/>
          <a:p>
            <a:r>
              <a:rPr lang="en-US" sz="2800" dirty="0" smtClean="0"/>
              <a:t>&lt;</a:t>
            </a:r>
            <a:endParaRPr lang="en-US" sz="2800" dirty="0"/>
          </a:p>
        </p:txBody>
      </p:sp>
      <p:sp>
        <p:nvSpPr>
          <p:cNvPr id="17" name="TextBox 16"/>
          <p:cNvSpPr txBox="1"/>
          <p:nvPr/>
        </p:nvSpPr>
        <p:spPr>
          <a:xfrm>
            <a:off x="10177945" y="3139996"/>
            <a:ext cx="728180" cy="523220"/>
          </a:xfrm>
          <a:prstGeom prst="rect">
            <a:avLst/>
          </a:prstGeom>
          <a:noFill/>
        </p:spPr>
        <p:txBody>
          <a:bodyPr wrap="square" rtlCol="0">
            <a:spAutoFit/>
          </a:bodyPr>
          <a:lstStyle/>
          <a:p>
            <a:r>
              <a:rPr lang="en-US" sz="2800" dirty="0" smtClean="0"/>
              <a:t>CC</a:t>
            </a:r>
            <a:endParaRPr lang="en-US" sz="2800" dirty="0"/>
          </a:p>
        </p:txBody>
      </p:sp>
      <p:sp>
        <p:nvSpPr>
          <p:cNvPr id="18" name="TextBox 17"/>
          <p:cNvSpPr txBox="1"/>
          <p:nvPr/>
        </p:nvSpPr>
        <p:spPr>
          <a:xfrm>
            <a:off x="7839075" y="2500243"/>
            <a:ext cx="495300" cy="523220"/>
          </a:xfrm>
          <a:prstGeom prst="rect">
            <a:avLst/>
          </a:prstGeom>
          <a:noFill/>
        </p:spPr>
        <p:txBody>
          <a:bodyPr wrap="square" rtlCol="0">
            <a:spAutoFit/>
          </a:bodyPr>
          <a:lstStyle/>
          <a:p>
            <a:r>
              <a:rPr lang="en-US" sz="2800" dirty="0" smtClean="0"/>
              <a:t>C</a:t>
            </a:r>
            <a:endParaRPr lang="en-US" sz="2800" dirty="0"/>
          </a:p>
        </p:txBody>
      </p:sp>
      <p:sp>
        <p:nvSpPr>
          <p:cNvPr id="19" name="TextBox 18"/>
          <p:cNvSpPr txBox="1"/>
          <p:nvPr/>
        </p:nvSpPr>
        <p:spPr>
          <a:xfrm>
            <a:off x="8894910" y="664963"/>
            <a:ext cx="1100620" cy="954107"/>
          </a:xfrm>
          <a:prstGeom prst="rect">
            <a:avLst/>
          </a:prstGeom>
          <a:noFill/>
        </p:spPr>
        <p:txBody>
          <a:bodyPr wrap="square" rtlCol="0">
            <a:spAutoFit/>
          </a:bodyPr>
          <a:lstStyle/>
          <a:p>
            <a:pPr algn="ctr"/>
            <a:r>
              <a:rPr lang="en-US" sz="2800" dirty="0" smtClean="0"/>
              <a:t>W</a:t>
            </a:r>
          </a:p>
          <a:p>
            <a:pPr algn="ctr"/>
            <a:r>
              <a:rPr lang="en-US" sz="2800" dirty="0" smtClean="0"/>
              <a:t>&gt;&gt;&gt;</a:t>
            </a:r>
            <a:endParaRPr lang="en-US" sz="2800" dirty="0"/>
          </a:p>
        </p:txBody>
      </p:sp>
      <p:sp>
        <p:nvSpPr>
          <p:cNvPr id="20" name="TextBox 19"/>
          <p:cNvSpPr txBox="1"/>
          <p:nvPr/>
        </p:nvSpPr>
        <p:spPr>
          <a:xfrm>
            <a:off x="5258920" y="3151981"/>
            <a:ext cx="495300" cy="523220"/>
          </a:xfrm>
          <a:prstGeom prst="rect">
            <a:avLst/>
          </a:prstGeom>
          <a:noFill/>
        </p:spPr>
        <p:txBody>
          <a:bodyPr wrap="square" rtlCol="0">
            <a:spAutoFit/>
          </a:bodyPr>
          <a:lstStyle/>
          <a:p>
            <a:r>
              <a:rPr lang="en-US" sz="2800" dirty="0" smtClean="0"/>
              <a:t>S</a:t>
            </a:r>
            <a:endParaRPr lang="en-US" sz="2800" dirty="0"/>
          </a:p>
        </p:txBody>
      </p:sp>
      <p:sp>
        <p:nvSpPr>
          <p:cNvPr id="21" name="TextBox 20"/>
          <p:cNvSpPr txBox="1"/>
          <p:nvPr/>
        </p:nvSpPr>
        <p:spPr>
          <a:xfrm>
            <a:off x="5928545" y="664964"/>
            <a:ext cx="1100620" cy="954107"/>
          </a:xfrm>
          <a:prstGeom prst="rect">
            <a:avLst/>
          </a:prstGeom>
          <a:noFill/>
        </p:spPr>
        <p:txBody>
          <a:bodyPr wrap="square" rtlCol="0">
            <a:spAutoFit/>
          </a:bodyPr>
          <a:lstStyle/>
          <a:p>
            <a:pPr algn="ctr"/>
            <a:r>
              <a:rPr lang="en-US" sz="2800" dirty="0" smtClean="0"/>
              <a:t>W</a:t>
            </a:r>
          </a:p>
          <a:p>
            <a:pPr algn="ctr"/>
            <a:r>
              <a:rPr lang="en-US" sz="2800" dirty="0" smtClean="0"/>
              <a:t>&gt;&gt;&gt;</a:t>
            </a:r>
            <a:endParaRPr lang="en-US" sz="2800" dirty="0"/>
          </a:p>
        </p:txBody>
      </p:sp>
      <p:sp>
        <p:nvSpPr>
          <p:cNvPr id="22" name="TextBox 21"/>
          <p:cNvSpPr txBox="1"/>
          <p:nvPr/>
        </p:nvSpPr>
        <p:spPr>
          <a:xfrm>
            <a:off x="9077325" y="4944416"/>
            <a:ext cx="1100620" cy="954107"/>
          </a:xfrm>
          <a:prstGeom prst="rect">
            <a:avLst/>
          </a:prstGeom>
          <a:noFill/>
        </p:spPr>
        <p:txBody>
          <a:bodyPr wrap="square" rtlCol="0">
            <a:spAutoFit/>
          </a:bodyPr>
          <a:lstStyle/>
          <a:p>
            <a:pPr algn="ctr"/>
            <a:r>
              <a:rPr lang="en-US" sz="2800" dirty="0" smtClean="0"/>
              <a:t>W</a:t>
            </a:r>
          </a:p>
          <a:p>
            <a:pPr algn="ctr"/>
            <a:r>
              <a:rPr lang="en-US" sz="2800" dirty="0" smtClean="0"/>
              <a:t>&lt;&lt;&lt;</a:t>
            </a:r>
            <a:endParaRPr lang="en-US" sz="2800" dirty="0"/>
          </a:p>
        </p:txBody>
      </p:sp>
      <p:sp>
        <p:nvSpPr>
          <p:cNvPr id="23" name="TextBox 22"/>
          <p:cNvSpPr txBox="1"/>
          <p:nvPr/>
        </p:nvSpPr>
        <p:spPr>
          <a:xfrm>
            <a:off x="5928545" y="4972156"/>
            <a:ext cx="1100620" cy="954107"/>
          </a:xfrm>
          <a:prstGeom prst="rect">
            <a:avLst/>
          </a:prstGeom>
          <a:noFill/>
        </p:spPr>
        <p:txBody>
          <a:bodyPr wrap="square" rtlCol="0">
            <a:spAutoFit/>
          </a:bodyPr>
          <a:lstStyle/>
          <a:p>
            <a:pPr algn="ctr"/>
            <a:r>
              <a:rPr lang="en-US" sz="2800" dirty="0" smtClean="0"/>
              <a:t>W</a:t>
            </a:r>
          </a:p>
          <a:p>
            <a:pPr algn="ctr"/>
            <a:r>
              <a:rPr lang="en-US" sz="2800" dirty="0" smtClean="0"/>
              <a:t>&lt;&lt;&lt;</a:t>
            </a:r>
            <a:endParaRPr lang="en-US" sz="2800" dirty="0"/>
          </a:p>
        </p:txBody>
      </p:sp>
      <p:sp>
        <p:nvSpPr>
          <p:cNvPr id="24" name="TextBox 23"/>
          <p:cNvSpPr txBox="1"/>
          <p:nvPr/>
        </p:nvSpPr>
        <p:spPr>
          <a:xfrm>
            <a:off x="8894910" y="2861641"/>
            <a:ext cx="723200" cy="523220"/>
          </a:xfrm>
          <a:prstGeom prst="rect">
            <a:avLst/>
          </a:prstGeom>
          <a:noFill/>
        </p:spPr>
        <p:txBody>
          <a:bodyPr wrap="square" rtlCol="0">
            <a:spAutoFit/>
          </a:bodyPr>
          <a:lstStyle/>
          <a:p>
            <a:r>
              <a:rPr lang="en-US" sz="2800" dirty="0" smtClean="0"/>
              <a:t>&gt;&gt;</a:t>
            </a:r>
            <a:endParaRPr lang="en-US" sz="2800" dirty="0"/>
          </a:p>
        </p:txBody>
      </p:sp>
    </p:spTree>
    <p:extLst>
      <p:ext uri="{BB962C8B-B14F-4D97-AF65-F5344CB8AC3E}">
        <p14:creationId xmlns:p14="http://schemas.microsoft.com/office/powerpoint/2010/main" val="1924491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Moreno</a:t>
            </a:r>
            <a:endParaRPr lang="en-US" dirty="0"/>
          </a:p>
        </p:txBody>
      </p:sp>
      <p:sp>
        <p:nvSpPr>
          <p:cNvPr id="3" name="Content Placeholder 2"/>
          <p:cNvSpPr>
            <a:spLocks noGrp="1"/>
          </p:cNvSpPr>
          <p:nvPr>
            <p:ph idx="1"/>
          </p:nvPr>
        </p:nvSpPr>
        <p:spPr/>
        <p:txBody>
          <a:bodyPr/>
          <a:lstStyle/>
          <a:p>
            <a:r>
              <a:rPr lang="en-US" dirty="0" smtClean="0"/>
              <a:t>“We can find a connection with God from a slightly different perspective.  God represents all spontaneity-creativity that he has shared with all his creations.  We, of course, are included.  When we are in touch with our own spontaneity, we are in touch with God.”</a:t>
            </a:r>
            <a:endParaRPr lang="en-US" dirty="0"/>
          </a:p>
        </p:txBody>
      </p:sp>
    </p:spTree>
    <p:extLst>
      <p:ext uri="{BB962C8B-B14F-4D97-AF65-F5344CB8AC3E}">
        <p14:creationId xmlns:p14="http://schemas.microsoft.com/office/powerpoint/2010/main" val="970478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Spontaneity	</a:t>
            </a:r>
            <a:endParaRPr lang="en-US" dirty="0"/>
          </a:p>
        </p:txBody>
      </p:sp>
      <p:sp>
        <p:nvSpPr>
          <p:cNvPr id="3" name="Content Placeholder 2"/>
          <p:cNvSpPr>
            <a:spLocks noGrp="1"/>
          </p:cNvSpPr>
          <p:nvPr>
            <p:ph idx="1"/>
          </p:nvPr>
        </p:nvSpPr>
        <p:spPr/>
        <p:txBody>
          <a:bodyPr/>
          <a:lstStyle/>
          <a:p>
            <a:r>
              <a:rPr lang="en-US" dirty="0" smtClean="0"/>
              <a:t>An adequate response to a new situation or a new response to an old situation.</a:t>
            </a:r>
            <a:endParaRPr lang="en-US" dirty="0"/>
          </a:p>
        </p:txBody>
      </p:sp>
    </p:spTree>
    <p:extLst>
      <p:ext uri="{BB962C8B-B14F-4D97-AF65-F5344CB8AC3E}">
        <p14:creationId xmlns:p14="http://schemas.microsoft.com/office/powerpoint/2010/main" val="3349180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897063" y="269875"/>
            <a:ext cx="8240393" cy="6330950"/>
          </a:xfrm>
        </p:spPr>
      </p:pic>
    </p:spTree>
    <p:extLst>
      <p:ext uri="{BB962C8B-B14F-4D97-AF65-F5344CB8AC3E}">
        <p14:creationId xmlns:p14="http://schemas.microsoft.com/office/powerpoint/2010/main" val="4258084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Clowns</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18100" y="1357056"/>
            <a:ext cx="2796477" cy="1843344"/>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8650" y="1219071"/>
            <a:ext cx="3390900" cy="21193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0512" y="3663367"/>
            <a:ext cx="3723588" cy="2286000"/>
          </a:xfrm>
          <a:prstGeom prst="rect">
            <a:avLst/>
          </a:prstGeom>
        </p:spPr>
      </p:pic>
    </p:spTree>
    <p:extLst>
      <p:ext uri="{BB962C8B-B14F-4D97-AF65-F5344CB8AC3E}">
        <p14:creationId xmlns:p14="http://schemas.microsoft.com/office/powerpoint/2010/main" val="2808416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Psychospiritual</a:t>
            </a:r>
            <a:r>
              <a:rPr lang="en-US" dirty="0"/>
              <a:t> Underpinnings of Psychodrama</a:t>
            </a:r>
          </a:p>
        </p:txBody>
      </p:sp>
      <p:sp>
        <p:nvSpPr>
          <p:cNvPr id="3" name="Content Placeholder 2"/>
          <p:cNvSpPr>
            <a:spLocks noGrp="1"/>
          </p:cNvSpPr>
          <p:nvPr>
            <p:ph idx="1"/>
          </p:nvPr>
        </p:nvSpPr>
        <p:spPr/>
        <p:txBody>
          <a:bodyPr/>
          <a:lstStyle/>
          <a:p>
            <a:r>
              <a:rPr lang="en-US" dirty="0" smtClean="0"/>
              <a:t>Moreno’s philosophical and theological views greatly influenced the theory and practice of psychodrama. Theoretically, psychodrama is a holistic form of therapy addressing implicit subconscious concepts of God. For Moreno, part of living consciously is addressing individual views about god and spirituality. Moreover, Moreno saw spirituality as essential to clinical activities. This includes examining fundamental existential concerns universal to the human experience such as choice, freedom, self-determination, and the responsibility to shape one’s life.</a:t>
            </a:r>
            <a:endParaRPr lang="en-US" dirty="0"/>
          </a:p>
        </p:txBody>
      </p:sp>
    </p:spTree>
    <p:extLst>
      <p:ext uri="{BB962C8B-B14F-4D97-AF65-F5344CB8AC3E}">
        <p14:creationId xmlns:p14="http://schemas.microsoft.com/office/powerpoint/2010/main" val="4060156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Psychodrama (cont.)</a:t>
            </a:r>
            <a:endParaRPr lang="en-US" dirty="0"/>
          </a:p>
        </p:txBody>
      </p:sp>
      <p:sp>
        <p:nvSpPr>
          <p:cNvPr id="3" name="Content Placeholder 2"/>
          <p:cNvSpPr>
            <a:spLocks noGrp="1"/>
          </p:cNvSpPr>
          <p:nvPr>
            <p:ph idx="1"/>
          </p:nvPr>
        </p:nvSpPr>
        <p:spPr>
          <a:xfrm>
            <a:off x="5126182" y="1818720"/>
            <a:ext cx="6145504" cy="3518851"/>
          </a:xfrm>
        </p:spPr>
        <p:txBody>
          <a:bodyPr>
            <a:normAutofit fontScale="92500"/>
          </a:bodyPr>
          <a:lstStyle/>
          <a:p>
            <a:pPr lvl="1"/>
            <a:r>
              <a:rPr lang="en-US" dirty="0" smtClean="0"/>
              <a:t>Quote which characterizes J.L. Moreno’s philosophy:</a:t>
            </a:r>
          </a:p>
          <a:p>
            <a:pPr marL="914400" lvl="2" indent="0">
              <a:buNone/>
            </a:pPr>
            <a:r>
              <a:rPr lang="en-US" dirty="0"/>
              <a:t>“A meeting of two: Eye to Eye, Face to Face.</a:t>
            </a:r>
          </a:p>
          <a:p>
            <a:pPr marL="914400" lvl="2" indent="0">
              <a:buNone/>
            </a:pPr>
            <a:r>
              <a:rPr lang="en-US" dirty="0"/>
              <a:t>And when you are near I will tear your eyes out, and place them instead of mine,</a:t>
            </a:r>
          </a:p>
          <a:p>
            <a:pPr marL="914400" lvl="2" indent="0">
              <a:buNone/>
            </a:pPr>
            <a:r>
              <a:rPr lang="en-US" dirty="0"/>
              <a:t>And you will tear my eyes out, and will place them instead of yours;</a:t>
            </a:r>
          </a:p>
          <a:p>
            <a:pPr marL="914400" lvl="2" indent="0">
              <a:buNone/>
            </a:pPr>
            <a:r>
              <a:rPr lang="en-US" dirty="0"/>
              <a:t>Then I will look at you with your eyes, and you will look at me with mine</a:t>
            </a:r>
            <a:r>
              <a:rPr lang="en-US" dirty="0" smtClean="0"/>
              <a:t>.”</a:t>
            </a:r>
          </a:p>
          <a:p>
            <a:pPr lvl="1"/>
            <a:r>
              <a:rPr lang="en-US" dirty="0" smtClean="0"/>
              <a:t>Purpose of Psychodrama:</a:t>
            </a:r>
          </a:p>
          <a:p>
            <a:pPr lvl="2"/>
            <a:r>
              <a:rPr lang="en-US" dirty="0"/>
              <a:t>A return to the natural spontaneous being by the simple method of being able to express oneself freely, without being held back by individual inhibitions or social restraints.</a:t>
            </a:r>
          </a:p>
          <a:p>
            <a:pPr lvl="2"/>
            <a:endParaRPr lang="en-US" dirty="0" smtClean="0"/>
          </a:p>
          <a:p>
            <a:pPr lvl="2"/>
            <a:endParaRPr lang="en-US" dirty="0"/>
          </a:p>
        </p:txBody>
      </p:sp>
    </p:spTree>
    <p:extLst>
      <p:ext uri="{BB962C8B-B14F-4D97-AF65-F5344CB8AC3E}">
        <p14:creationId xmlns:p14="http://schemas.microsoft.com/office/powerpoint/2010/main" val="905779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Psychospiritual</a:t>
            </a:r>
            <a:r>
              <a:rPr lang="en-US" dirty="0"/>
              <a:t> Underpinnings of Psychodrama</a:t>
            </a:r>
          </a:p>
        </p:txBody>
      </p:sp>
      <p:sp>
        <p:nvSpPr>
          <p:cNvPr id="3" name="Content Placeholder 2"/>
          <p:cNvSpPr>
            <a:spLocks noGrp="1"/>
          </p:cNvSpPr>
          <p:nvPr>
            <p:ph idx="1"/>
          </p:nvPr>
        </p:nvSpPr>
        <p:spPr/>
        <p:txBody>
          <a:bodyPr/>
          <a:lstStyle/>
          <a:p>
            <a:r>
              <a:rPr lang="en-US" dirty="0" smtClean="0"/>
              <a:t>Therapeutically, psychodrama creates encounters in which individuals have the opportunity to discover the world through another’s perceptions. Truly one can participate in spiritual dialogue. In psychodrama, the protagonist can encounter God by using fellow participants to engage in spontaneous conversation and role reversal. Taking on the role of a higher power, an individual will find oneself spontaneously coming up with individualized and surprisingly meaningful answer to long-asked existential questions.</a:t>
            </a:r>
            <a:endParaRPr lang="en-US" dirty="0"/>
          </a:p>
        </p:txBody>
      </p:sp>
    </p:spTree>
    <p:extLst>
      <p:ext uri="{BB962C8B-B14F-4D97-AF65-F5344CB8AC3E}">
        <p14:creationId xmlns:p14="http://schemas.microsoft.com/office/powerpoint/2010/main" val="2882423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6673" y="1378577"/>
            <a:ext cx="5993949" cy="1569660"/>
          </a:xfrm>
          <a:prstGeom prst="rect">
            <a:avLst/>
          </a:prstGeom>
          <a:noFill/>
        </p:spPr>
        <p:txBody>
          <a:bodyPr wrap="none" rtlCol="0">
            <a:spAutoFit/>
          </a:bodyPr>
          <a:lstStyle/>
          <a:p>
            <a:r>
              <a:rPr lang="en-US" sz="9600" dirty="0" smtClean="0"/>
              <a:t>Encounter</a:t>
            </a:r>
            <a:endParaRPr lang="en-US" sz="9600" dirty="0"/>
          </a:p>
        </p:txBody>
      </p:sp>
      <p:grpSp>
        <p:nvGrpSpPr>
          <p:cNvPr id="7" name="Group 6"/>
          <p:cNvGrpSpPr/>
          <p:nvPr/>
        </p:nvGrpSpPr>
        <p:grpSpPr>
          <a:xfrm>
            <a:off x="5012577" y="3505537"/>
            <a:ext cx="1962143" cy="1445605"/>
            <a:chOff x="3854757" y="1799400"/>
            <a:chExt cx="4224108" cy="2985036"/>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4757" y="1799400"/>
              <a:ext cx="4224108" cy="2985036"/>
            </a:xfrm>
            <a:prstGeom prst="rect">
              <a:avLst/>
            </a:prstGeom>
          </p:spPr>
        </p:pic>
        <p:sp>
          <p:nvSpPr>
            <p:cNvPr id="6" name="Rectangle 5"/>
            <p:cNvSpPr/>
            <p:nvPr/>
          </p:nvSpPr>
          <p:spPr>
            <a:xfrm>
              <a:off x="4775200" y="4100945"/>
              <a:ext cx="2456873" cy="683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297764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rot="5400000">
            <a:off x="2621085" y="-593846"/>
            <a:ext cx="6134101" cy="7988547"/>
          </a:xfrm>
        </p:spPr>
      </p:pic>
    </p:spTree>
    <p:extLst>
      <p:ext uri="{BB962C8B-B14F-4D97-AF65-F5344CB8AC3E}">
        <p14:creationId xmlns:p14="http://schemas.microsoft.com/office/powerpoint/2010/main" val="25133600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Psychodrama and Spirituality</a:t>
            </a:r>
          </a:p>
        </p:txBody>
      </p:sp>
      <p:sp>
        <p:nvSpPr>
          <p:cNvPr id="6" name="Content Placeholder 5"/>
          <p:cNvSpPr>
            <a:spLocks noGrp="1"/>
          </p:cNvSpPr>
          <p:nvPr>
            <p:ph idx="1"/>
          </p:nvPr>
        </p:nvSpPr>
        <p:spPr/>
        <p:txBody>
          <a:bodyPr/>
          <a:lstStyle/>
          <a:p>
            <a:r>
              <a:rPr lang="en-US" dirty="0"/>
              <a:t>“It is no longer the master, the great priest or the great therapist who embodies God.  The image of God can take form and embodiment through every man—the epileptic, the schizophrenic, the prostitute, the poor and the rejected.  They all can at any time step upon the stage, when the moment of inspiration comes, and give their version of the meaning which the universe has for them.”</a:t>
            </a:r>
          </a:p>
          <a:p>
            <a:pPr lvl="1"/>
            <a:r>
              <a:rPr lang="en-US" i="1" dirty="0"/>
              <a:t>Moreno, Psychodrama Volume III, p. </a:t>
            </a:r>
            <a:r>
              <a:rPr lang="en-US" i="1" dirty="0" smtClean="0"/>
              <a:t>21</a:t>
            </a:r>
            <a:endParaRPr lang="en-US" i="1" dirty="0"/>
          </a:p>
        </p:txBody>
      </p:sp>
    </p:spTree>
    <p:extLst>
      <p:ext uri="{BB962C8B-B14F-4D97-AF65-F5344CB8AC3E}">
        <p14:creationId xmlns:p14="http://schemas.microsoft.com/office/powerpoint/2010/main" val="40040862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 Spontaneous</a:t>
            </a:r>
            <a:endParaRPr lang="en-US" dirty="0"/>
          </a:p>
        </p:txBody>
      </p:sp>
      <p:sp>
        <p:nvSpPr>
          <p:cNvPr id="5" name="Content Placeholder 4"/>
          <p:cNvSpPr>
            <a:spLocks noGrp="1"/>
          </p:cNvSpPr>
          <p:nvPr>
            <p:ph idx="1"/>
          </p:nvPr>
        </p:nvSpPr>
        <p:spPr>
          <a:xfrm>
            <a:off x="5118447" y="803186"/>
            <a:ext cx="6281873" cy="1546739"/>
          </a:xfrm>
        </p:spPr>
        <p:txBody>
          <a:bodyPr/>
          <a:lstStyle/>
          <a:p>
            <a:r>
              <a:rPr lang="en-US" dirty="0" smtClean="0"/>
              <a:t>This also means:</a:t>
            </a:r>
          </a:p>
          <a:p>
            <a:pPr lvl="1"/>
            <a:r>
              <a:rPr lang="en-US" dirty="0" smtClean="0"/>
              <a:t>“Be responsible for creating a world around you. </a:t>
            </a:r>
            <a:r>
              <a:rPr lang="en-US" dirty="0"/>
              <a:t> </a:t>
            </a:r>
            <a:r>
              <a:rPr lang="en-US" dirty="0" smtClean="0"/>
              <a:t>Be aware that you share the universe with a million creative gods.”</a:t>
            </a:r>
            <a:endParaRPr lang="en-US" dirty="0"/>
          </a:p>
        </p:txBody>
      </p:sp>
      <p:sp>
        <p:nvSpPr>
          <p:cNvPr id="6" name="TextBox 5"/>
          <p:cNvSpPr txBox="1"/>
          <p:nvPr/>
        </p:nvSpPr>
        <p:spPr>
          <a:xfrm>
            <a:off x="5366328" y="2724727"/>
            <a:ext cx="1922642" cy="923330"/>
          </a:xfrm>
          <a:prstGeom prst="rect">
            <a:avLst/>
          </a:prstGeom>
          <a:noFill/>
        </p:spPr>
        <p:txBody>
          <a:bodyPr wrap="none" rtlCol="0">
            <a:spAutoFit/>
          </a:bodyPr>
          <a:lstStyle/>
          <a:p>
            <a:pPr algn="ctr"/>
            <a:r>
              <a:rPr lang="en-US" dirty="0" smtClean="0"/>
              <a:t>World of Illusion</a:t>
            </a:r>
          </a:p>
          <a:p>
            <a:pPr algn="ctr"/>
            <a:r>
              <a:rPr lang="en-US" dirty="0"/>
              <a:t>o</a:t>
            </a:r>
            <a:r>
              <a:rPr lang="en-US" dirty="0" smtClean="0"/>
              <a:t>r </a:t>
            </a:r>
          </a:p>
          <a:p>
            <a:pPr algn="ctr"/>
            <a:r>
              <a:rPr lang="en-US" dirty="0" smtClean="0"/>
              <a:t>World of Reality</a:t>
            </a:r>
            <a:endParaRPr lang="en-US" dirty="0"/>
          </a:p>
        </p:txBody>
      </p:sp>
      <p:sp>
        <p:nvSpPr>
          <p:cNvPr id="7" name="Right Arrow 6"/>
          <p:cNvSpPr/>
          <p:nvPr/>
        </p:nvSpPr>
        <p:spPr>
          <a:xfrm>
            <a:off x="7592291" y="294407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874020" y="2724727"/>
            <a:ext cx="2562243" cy="923330"/>
          </a:xfrm>
          <a:prstGeom prst="rect">
            <a:avLst/>
          </a:prstGeom>
          <a:noFill/>
        </p:spPr>
        <p:txBody>
          <a:bodyPr wrap="square" rtlCol="0">
            <a:spAutoFit/>
          </a:bodyPr>
          <a:lstStyle/>
          <a:p>
            <a:pPr algn="ctr"/>
            <a:r>
              <a:rPr lang="en-US" dirty="0" smtClean="0"/>
              <a:t>Need to bridge both to live a spontaneous, creative life.</a:t>
            </a:r>
          </a:p>
        </p:txBody>
      </p:sp>
      <p:sp>
        <p:nvSpPr>
          <p:cNvPr id="9" name="TextBox 8"/>
          <p:cNvSpPr txBox="1"/>
          <p:nvPr/>
        </p:nvSpPr>
        <p:spPr>
          <a:xfrm>
            <a:off x="5783215" y="4022859"/>
            <a:ext cx="4952336" cy="646331"/>
          </a:xfrm>
          <a:prstGeom prst="rect">
            <a:avLst/>
          </a:prstGeom>
          <a:noFill/>
        </p:spPr>
        <p:txBody>
          <a:bodyPr wrap="square" rtlCol="0">
            <a:spAutoFit/>
          </a:bodyPr>
          <a:lstStyle/>
          <a:p>
            <a:pPr algn="ctr"/>
            <a:r>
              <a:rPr lang="en-US" dirty="0" smtClean="0"/>
              <a:t>Total world of fantasy = Psychotic disorder</a:t>
            </a:r>
          </a:p>
          <a:p>
            <a:pPr algn="ctr"/>
            <a:r>
              <a:rPr lang="en-US" dirty="0" smtClean="0"/>
              <a:t>Total world of reality = Neurotic disorder</a:t>
            </a:r>
            <a:endParaRPr lang="en-US" dirty="0"/>
          </a:p>
        </p:txBody>
      </p:sp>
      <p:sp>
        <p:nvSpPr>
          <p:cNvPr id="10" name="TextBox 9"/>
          <p:cNvSpPr txBox="1"/>
          <p:nvPr/>
        </p:nvSpPr>
        <p:spPr>
          <a:xfrm>
            <a:off x="5850133" y="5101642"/>
            <a:ext cx="4818499" cy="369332"/>
          </a:xfrm>
          <a:prstGeom prst="rect">
            <a:avLst/>
          </a:prstGeom>
          <a:noFill/>
        </p:spPr>
        <p:txBody>
          <a:bodyPr wrap="none" rtlCol="0">
            <a:spAutoFit/>
          </a:bodyPr>
          <a:lstStyle/>
          <a:p>
            <a:r>
              <a:rPr lang="en-US" dirty="0" smtClean="0"/>
              <a:t>Psychodrama: deals with illusion and reality.</a:t>
            </a:r>
            <a:endParaRPr lang="en-US" dirty="0"/>
          </a:p>
        </p:txBody>
      </p:sp>
    </p:spTree>
    <p:extLst>
      <p:ext uri="{BB962C8B-B14F-4D97-AF65-F5344CB8AC3E}">
        <p14:creationId xmlns:p14="http://schemas.microsoft.com/office/powerpoint/2010/main" val="36846343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Psychodrama and Spirituality</a:t>
            </a:r>
          </a:p>
        </p:txBody>
      </p:sp>
      <p:sp>
        <p:nvSpPr>
          <p:cNvPr id="6" name="Content Placeholder 5"/>
          <p:cNvSpPr>
            <a:spLocks noGrp="1"/>
          </p:cNvSpPr>
          <p:nvPr>
            <p:ph idx="1"/>
          </p:nvPr>
        </p:nvSpPr>
        <p:spPr/>
        <p:txBody>
          <a:bodyPr/>
          <a:lstStyle/>
          <a:p>
            <a:r>
              <a:rPr lang="en-US" dirty="0"/>
              <a:t>The God-idea then is alive and functioning in each person’s spontaneity and creativity.  Each person is no longer to be viewed as a “re-creator” of the past, passive receptacles of life experience or environment.  Each of us are creators, possessing the energy to produce a new response to an old situation.</a:t>
            </a:r>
          </a:p>
          <a:p>
            <a:r>
              <a:rPr lang="en-US" dirty="0"/>
              <a:t>“I try to give them the courage to dream again.  I teach the people to play God.”</a:t>
            </a:r>
          </a:p>
          <a:p>
            <a:pPr lvl="1"/>
            <a:r>
              <a:rPr lang="en-US" i="1" dirty="0"/>
              <a:t>Moreno, Psychodrama Volume I, (Beacon House, Inc., Beacon, New York, 1972), p. 6</a:t>
            </a:r>
            <a:r>
              <a:rPr lang="en-US" i="1" dirty="0" smtClean="0"/>
              <a:t>.</a:t>
            </a:r>
            <a:endParaRPr lang="en-US" i="1" dirty="0"/>
          </a:p>
        </p:txBody>
      </p:sp>
    </p:spTree>
    <p:extLst>
      <p:ext uri="{BB962C8B-B14F-4D97-AF65-F5344CB8AC3E}">
        <p14:creationId xmlns:p14="http://schemas.microsoft.com/office/powerpoint/2010/main" val="32326146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Creativity	</a:t>
            </a:r>
            <a:endParaRPr lang="en-US" dirty="0"/>
          </a:p>
        </p:txBody>
      </p:sp>
      <p:sp>
        <p:nvSpPr>
          <p:cNvPr id="3" name="Content Placeholder 2"/>
          <p:cNvSpPr>
            <a:spLocks noGrp="1"/>
          </p:cNvSpPr>
          <p:nvPr>
            <p:ph idx="1"/>
          </p:nvPr>
        </p:nvSpPr>
        <p:spPr/>
        <p:txBody>
          <a:bodyPr/>
          <a:lstStyle/>
          <a:p>
            <a:r>
              <a:rPr lang="en-US" dirty="0" smtClean="0"/>
              <a:t>The use of the imagination or original ideas</a:t>
            </a:r>
            <a:endParaRPr lang="en-US" dirty="0"/>
          </a:p>
        </p:txBody>
      </p:sp>
    </p:spTree>
    <p:extLst>
      <p:ext uri="{BB962C8B-B14F-4D97-AF65-F5344CB8AC3E}">
        <p14:creationId xmlns:p14="http://schemas.microsoft.com/office/powerpoint/2010/main" val="1579098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Psychodrama</a:t>
            </a:r>
            <a:endParaRPr lang="en-US" dirty="0"/>
          </a:p>
        </p:txBody>
      </p:sp>
      <p:sp>
        <p:nvSpPr>
          <p:cNvPr id="3" name="Content Placeholder 2"/>
          <p:cNvSpPr>
            <a:spLocks noGrp="1"/>
          </p:cNvSpPr>
          <p:nvPr>
            <p:ph idx="1"/>
          </p:nvPr>
        </p:nvSpPr>
        <p:spPr/>
        <p:txBody>
          <a:bodyPr/>
          <a:lstStyle/>
          <a:p>
            <a:r>
              <a:rPr lang="en-US" dirty="0" smtClean="0"/>
              <a:t>Psychodrama is a method of psychotherapy in which a person enacts the problems and relevant events in their life instead of just talking about them.  This method integrates cognitive analysis with experimental and participatory involvement.  Psychodrama was originated by Jacob L. Moreno, M.D., in 1921.  His philosophy was based on the vitalizing force of spontaneity and creativity in action methods in therapy.  Spontaneity, along with other methods he developed, were valuable contributions to psychology, sociology, and philosophy.  Moreno identified five basic elements in classical psychodrama: the protagonist, the director, the auxiliary, the audience, and the stage.</a:t>
            </a:r>
            <a:endParaRPr lang="en-US" dirty="0"/>
          </a:p>
        </p:txBody>
      </p:sp>
    </p:spTree>
    <p:extLst>
      <p:ext uri="{BB962C8B-B14F-4D97-AF65-F5344CB8AC3E}">
        <p14:creationId xmlns:p14="http://schemas.microsoft.com/office/powerpoint/2010/main" val="23170677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128713" y="434975"/>
            <a:ext cx="9633351" cy="6022975"/>
          </a:xfrm>
        </p:spPr>
      </p:pic>
    </p:spTree>
    <p:extLst>
      <p:ext uri="{BB962C8B-B14F-4D97-AF65-F5344CB8AC3E}">
        <p14:creationId xmlns:p14="http://schemas.microsoft.com/office/powerpoint/2010/main" val="21133061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Intuition</a:t>
            </a:r>
            <a:endParaRPr lang="en-US" dirty="0"/>
          </a:p>
        </p:txBody>
      </p:sp>
      <p:sp>
        <p:nvSpPr>
          <p:cNvPr id="3" name="Content Placeholder 2"/>
          <p:cNvSpPr>
            <a:spLocks noGrp="1"/>
          </p:cNvSpPr>
          <p:nvPr>
            <p:ph idx="1"/>
          </p:nvPr>
        </p:nvSpPr>
        <p:spPr/>
        <p:txBody>
          <a:bodyPr/>
          <a:lstStyle/>
          <a:p>
            <a:r>
              <a:rPr lang="en-US" dirty="0" smtClean="0"/>
              <a:t>The ability to acquire knowledge without inference or the use of conscious reasoning.</a:t>
            </a:r>
          </a:p>
          <a:p>
            <a:endParaRPr lang="en-US" dirty="0"/>
          </a:p>
          <a:p>
            <a:r>
              <a:rPr lang="en-US" dirty="0" smtClean="0"/>
              <a:t>“Intuition is the long-lost juice of life.”</a:t>
            </a:r>
            <a:br>
              <a:rPr lang="en-US" dirty="0" smtClean="0"/>
            </a:br>
            <a:endParaRPr lang="en-US" dirty="0"/>
          </a:p>
        </p:txBody>
      </p:sp>
    </p:spTree>
    <p:extLst>
      <p:ext uri="{BB962C8B-B14F-4D97-AF65-F5344CB8AC3E}">
        <p14:creationId xmlns:p14="http://schemas.microsoft.com/office/powerpoint/2010/main" val="6235592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Phases of Creation</a:t>
            </a:r>
            <a:endParaRPr lang="en-US" dirty="0"/>
          </a:p>
        </p:txBody>
      </p:sp>
      <p:sp>
        <p:nvSpPr>
          <p:cNvPr id="3" name="Content Placeholder 2"/>
          <p:cNvSpPr>
            <a:spLocks noGrp="1"/>
          </p:cNvSpPr>
          <p:nvPr>
            <p:ph idx="1"/>
          </p:nvPr>
        </p:nvSpPr>
        <p:spPr/>
        <p:txBody>
          <a:bodyPr/>
          <a:lstStyle/>
          <a:p>
            <a:r>
              <a:rPr lang="en-US" dirty="0" smtClean="0"/>
              <a:t>The creative process is an identical twin to the intuitive process.</a:t>
            </a:r>
            <a:endParaRPr lang="en-US" dirty="0"/>
          </a:p>
        </p:txBody>
      </p:sp>
    </p:spTree>
    <p:extLst>
      <p:ext uri="{BB962C8B-B14F-4D97-AF65-F5344CB8AC3E}">
        <p14:creationId xmlns:p14="http://schemas.microsoft.com/office/powerpoint/2010/main" val="6795896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Three Kinds of Mind	</a:t>
            </a:r>
            <a:endParaRPr lang="en-US" dirty="0"/>
          </a:p>
        </p:txBody>
      </p:sp>
      <p:sp>
        <p:nvSpPr>
          <p:cNvPr id="3" name="Content Placeholder 2"/>
          <p:cNvSpPr>
            <a:spLocks noGrp="1"/>
          </p:cNvSpPr>
          <p:nvPr>
            <p:ph idx="1"/>
          </p:nvPr>
        </p:nvSpPr>
        <p:spPr/>
        <p:txBody>
          <a:bodyPr/>
          <a:lstStyle/>
          <a:p>
            <a:r>
              <a:rPr lang="en-US" dirty="0" smtClean="0"/>
              <a:t>Your intuitive ability increases when your world view supports growth, connectedness, and trust.</a:t>
            </a:r>
            <a:endParaRPr lang="en-US" dirty="0"/>
          </a:p>
        </p:txBody>
      </p:sp>
    </p:spTree>
    <p:extLst>
      <p:ext uri="{BB962C8B-B14F-4D97-AF65-F5344CB8AC3E}">
        <p14:creationId xmlns:p14="http://schemas.microsoft.com/office/powerpoint/2010/main" val="2710124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Thomas Moore</a:t>
            </a:r>
            <a:endParaRPr lang="en-US" dirty="0"/>
          </a:p>
        </p:txBody>
      </p:sp>
      <p:sp>
        <p:nvSpPr>
          <p:cNvPr id="3" name="Content Placeholder 2"/>
          <p:cNvSpPr>
            <a:spLocks noGrp="1"/>
          </p:cNvSpPr>
          <p:nvPr>
            <p:ph idx="1"/>
          </p:nvPr>
        </p:nvSpPr>
        <p:spPr/>
        <p:txBody>
          <a:bodyPr/>
          <a:lstStyle/>
          <a:p>
            <a:r>
              <a:rPr lang="en-US" dirty="0" smtClean="0"/>
              <a:t>“The stuff that comes from a child, however, is not science, logic, or mechanical skills.  It is soul stuff.  It is imagination, heart, and creativity.  It is spirit and vision.  An education person is someone whose innate being has been led out, enticed and appreciated.  One of the joys of working with the soul is that ignorance is not evil and mistakes are paths towards beauty.</a:t>
            </a:r>
          </a:p>
          <a:p>
            <a:r>
              <a:rPr lang="en-US" dirty="0" smtClean="0"/>
              <a:t>But we all know that gentleness requires deep-seated strength and security.  One the insecure become aggressive.  Soul education requires imagination not force.</a:t>
            </a:r>
            <a:endParaRPr lang="en-US" dirty="0"/>
          </a:p>
        </p:txBody>
      </p:sp>
    </p:spTree>
    <p:extLst>
      <p:ext uri="{BB962C8B-B14F-4D97-AF65-F5344CB8AC3E}">
        <p14:creationId xmlns:p14="http://schemas.microsoft.com/office/powerpoint/2010/main" val="31730421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Moreno</a:t>
            </a:r>
            <a:endParaRPr lang="en-US" dirty="0"/>
          </a:p>
        </p:txBody>
      </p:sp>
      <p:sp>
        <p:nvSpPr>
          <p:cNvPr id="3" name="Content Placeholder 2"/>
          <p:cNvSpPr>
            <a:spLocks noGrp="1"/>
          </p:cNvSpPr>
          <p:nvPr>
            <p:ph idx="1"/>
          </p:nvPr>
        </p:nvSpPr>
        <p:spPr/>
        <p:txBody>
          <a:bodyPr/>
          <a:lstStyle/>
          <a:p>
            <a:r>
              <a:rPr lang="en-US" dirty="0" smtClean="0"/>
              <a:t>“Therefore the world which a man finds at his birth is a world which millions of his fellow-beings have aided God in creating.  It is not a world imposed by a tyrant—a God dictator.  It is a world in which each man can help to create and into which he can project his own dreams.”</a:t>
            </a:r>
            <a:endParaRPr lang="en-US" dirty="0"/>
          </a:p>
        </p:txBody>
      </p:sp>
    </p:spTree>
    <p:extLst>
      <p:ext uri="{BB962C8B-B14F-4D97-AF65-F5344CB8AC3E}">
        <p14:creationId xmlns:p14="http://schemas.microsoft.com/office/powerpoint/2010/main" val="37203545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Moreno</a:t>
            </a:r>
            <a:endParaRPr lang="en-US" dirty="0"/>
          </a:p>
        </p:txBody>
      </p:sp>
      <p:sp>
        <p:nvSpPr>
          <p:cNvPr id="3" name="Content Placeholder 2"/>
          <p:cNvSpPr>
            <a:spLocks noGrp="1"/>
          </p:cNvSpPr>
          <p:nvPr>
            <p:ph idx="1"/>
          </p:nvPr>
        </p:nvSpPr>
        <p:spPr/>
        <p:txBody>
          <a:bodyPr/>
          <a:lstStyle/>
          <a:p>
            <a:r>
              <a:rPr lang="en-US" dirty="0" smtClean="0"/>
              <a:t>“The Psychodramatic answer to the claim that God is dead is that he can easily be restored to life.  Following the example of Christ, we have given him and can give him new life, but not in the form that our ancestors cherished.  We have replaced the dead God by the millions of people who can embody God in their own person.”</a:t>
            </a:r>
            <a:endParaRPr lang="en-US" dirty="0"/>
          </a:p>
        </p:txBody>
      </p:sp>
    </p:spTree>
    <p:extLst>
      <p:ext uri="{BB962C8B-B14F-4D97-AF65-F5344CB8AC3E}">
        <p14:creationId xmlns:p14="http://schemas.microsoft.com/office/powerpoint/2010/main" val="2135443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Three Kinds of Mind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45111" y="1251556"/>
            <a:ext cx="5627716" cy="4351713"/>
          </a:xfrm>
        </p:spPr>
      </p:pic>
    </p:spTree>
    <p:extLst>
      <p:ext uri="{BB962C8B-B14F-4D97-AF65-F5344CB8AC3E}">
        <p14:creationId xmlns:p14="http://schemas.microsoft.com/office/powerpoint/2010/main" val="40957706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Psychospiritual</a:t>
            </a:r>
            <a:r>
              <a:rPr lang="en-US" dirty="0"/>
              <a:t> Underpinnings of Psychodrama</a:t>
            </a:r>
          </a:p>
        </p:txBody>
      </p:sp>
      <p:sp>
        <p:nvSpPr>
          <p:cNvPr id="3" name="Content Placeholder 2"/>
          <p:cNvSpPr>
            <a:spLocks noGrp="1"/>
          </p:cNvSpPr>
          <p:nvPr>
            <p:ph idx="1"/>
          </p:nvPr>
        </p:nvSpPr>
        <p:spPr/>
        <p:txBody>
          <a:bodyPr/>
          <a:lstStyle/>
          <a:p>
            <a:r>
              <a:rPr lang="en-US" dirty="0" smtClean="0"/>
              <a:t>Additionally, Moreno (1972) suggested that God acts within the creativity of each individual person. Such creativity and spontaneity is believed to be a connection with God as an expression of transpersonal identification. Rather than being a moralistic God, Moreno proposed that God encourages aesthetic values which highlight pleasure in creativity, discover, and celebration of life. Therefore God does not act in the role of a judge, but is instead one who invites caring, compassion, and the achievement of our full potential (Moreno, 1972).</a:t>
            </a:r>
            <a:endParaRPr lang="en-US" dirty="0"/>
          </a:p>
        </p:txBody>
      </p:sp>
    </p:spTree>
    <p:extLst>
      <p:ext uri="{BB962C8B-B14F-4D97-AF65-F5344CB8AC3E}">
        <p14:creationId xmlns:p14="http://schemas.microsoft.com/office/powerpoint/2010/main" val="1588565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Moreno’s</a:t>
            </a:r>
            <a:br>
              <a:rPr lang="en-US" dirty="0" smtClean="0"/>
            </a:br>
            <a:r>
              <a:rPr lang="en-US" dirty="0" smtClean="0"/>
              <a:t>Godhead</a:t>
            </a:r>
            <a:endParaRPr lang="en-US" dirty="0"/>
          </a:p>
        </p:txBody>
      </p:sp>
      <p:sp>
        <p:nvSpPr>
          <p:cNvPr id="6" name="Content Placeholder 5"/>
          <p:cNvSpPr txBox="1">
            <a:spLocks/>
          </p:cNvSpPr>
          <p:nvPr/>
        </p:nvSpPr>
        <p:spPr>
          <a:xfrm>
            <a:off x="5118447" y="803186"/>
            <a:ext cx="6281873" cy="2069323"/>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dirty="0" smtClean="0"/>
              <a:t>Father God of the Hebrew = </a:t>
            </a:r>
            <a:r>
              <a:rPr lang="en-US" b="1" dirty="0" smtClean="0"/>
              <a:t>He God</a:t>
            </a:r>
          </a:p>
          <a:p>
            <a:r>
              <a:rPr lang="en-US" dirty="0" smtClean="0"/>
              <a:t>Christian God of Love = </a:t>
            </a:r>
            <a:r>
              <a:rPr lang="en-US" b="1" dirty="0" smtClean="0"/>
              <a:t>Thou God</a:t>
            </a:r>
          </a:p>
          <a:p>
            <a:r>
              <a:rPr lang="en-US" dirty="0" smtClean="0"/>
              <a:t>To be in touch with God is to be in touch with one’s spontaneity and creativity = </a:t>
            </a:r>
            <a:r>
              <a:rPr lang="en-US" b="1" dirty="0" smtClean="0"/>
              <a:t>I God</a:t>
            </a:r>
          </a:p>
        </p:txBody>
      </p:sp>
      <p:sp>
        <p:nvSpPr>
          <p:cNvPr id="7" name="TextBox 6"/>
          <p:cNvSpPr txBox="1"/>
          <p:nvPr/>
        </p:nvSpPr>
        <p:spPr>
          <a:xfrm>
            <a:off x="5512601" y="3020505"/>
            <a:ext cx="5493562" cy="646331"/>
          </a:xfrm>
          <a:prstGeom prst="rect">
            <a:avLst/>
          </a:prstGeom>
          <a:noFill/>
        </p:spPr>
        <p:txBody>
          <a:bodyPr wrap="square" rtlCol="0">
            <a:spAutoFit/>
          </a:bodyPr>
          <a:lstStyle/>
          <a:p>
            <a:pPr algn="ctr"/>
            <a:r>
              <a:rPr lang="en-US" dirty="0" smtClean="0"/>
              <a:t>The Three Philosophical Cornerstones of Psychodrama Therapy: </a:t>
            </a:r>
            <a:endParaRPr lang="en-US" dirty="0"/>
          </a:p>
        </p:txBody>
      </p:sp>
      <p:sp>
        <p:nvSpPr>
          <p:cNvPr id="8" name="Isosceles Triangle 7"/>
          <p:cNvSpPr/>
          <p:nvPr/>
        </p:nvSpPr>
        <p:spPr>
          <a:xfrm>
            <a:off x="7123309" y="3990120"/>
            <a:ext cx="2272145" cy="1819563"/>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406020" y="3867009"/>
            <a:ext cx="1910998" cy="400110"/>
          </a:xfrm>
          <a:prstGeom prst="rect">
            <a:avLst/>
          </a:prstGeom>
          <a:noFill/>
        </p:spPr>
        <p:txBody>
          <a:bodyPr wrap="square" rtlCol="0">
            <a:spAutoFit/>
          </a:bodyPr>
          <a:lstStyle/>
          <a:p>
            <a:r>
              <a:rPr lang="en-US" sz="1000" b="1" dirty="0" smtClean="0"/>
              <a:t>Godhead</a:t>
            </a:r>
            <a:r>
              <a:rPr lang="en-US" sz="1000" dirty="0" smtClean="0"/>
              <a:t> =&gt; Spontaneity / Creativity of each individual</a:t>
            </a:r>
            <a:endParaRPr lang="en-US" sz="1000" dirty="0"/>
          </a:p>
        </p:txBody>
      </p:sp>
      <p:sp>
        <p:nvSpPr>
          <p:cNvPr id="10" name="TextBox 9"/>
          <p:cNvSpPr txBox="1"/>
          <p:nvPr/>
        </p:nvSpPr>
        <p:spPr>
          <a:xfrm>
            <a:off x="9450870" y="5532684"/>
            <a:ext cx="1910998" cy="707886"/>
          </a:xfrm>
          <a:prstGeom prst="rect">
            <a:avLst/>
          </a:prstGeom>
          <a:noFill/>
        </p:spPr>
        <p:txBody>
          <a:bodyPr wrap="square" rtlCol="0">
            <a:spAutoFit/>
          </a:bodyPr>
          <a:lstStyle/>
          <a:p>
            <a:r>
              <a:rPr lang="en-US" sz="1000" b="1" dirty="0" smtClean="0"/>
              <a:t>Psychodrama </a:t>
            </a:r>
            <a:r>
              <a:rPr lang="en-US" sz="1000" dirty="0" smtClean="0"/>
              <a:t>=&gt; Co-creator / Actor provides action methods and role constructs</a:t>
            </a:r>
            <a:endParaRPr lang="en-US" sz="1000" dirty="0"/>
          </a:p>
        </p:txBody>
      </p:sp>
      <p:sp>
        <p:nvSpPr>
          <p:cNvPr id="11" name="TextBox 10"/>
          <p:cNvSpPr txBox="1"/>
          <p:nvPr/>
        </p:nvSpPr>
        <p:spPr>
          <a:xfrm>
            <a:off x="5392885" y="5234145"/>
            <a:ext cx="1910998" cy="707886"/>
          </a:xfrm>
          <a:prstGeom prst="rect">
            <a:avLst/>
          </a:prstGeom>
          <a:noFill/>
        </p:spPr>
        <p:txBody>
          <a:bodyPr wrap="square" rtlCol="0">
            <a:spAutoFit/>
          </a:bodyPr>
          <a:lstStyle/>
          <a:p>
            <a:r>
              <a:rPr lang="en-US" sz="1000" b="1" dirty="0" smtClean="0"/>
              <a:t>Sociometry</a:t>
            </a:r>
            <a:r>
              <a:rPr lang="en-US" sz="1000" dirty="0" smtClean="0"/>
              <a:t> =&gt; Method of observation.  Basic social structure of all human interactions.</a:t>
            </a:r>
            <a:endParaRPr lang="en-US" sz="1000" dirty="0"/>
          </a:p>
        </p:txBody>
      </p:sp>
    </p:spTree>
    <p:extLst>
      <p:ext uri="{BB962C8B-B14F-4D97-AF65-F5344CB8AC3E}">
        <p14:creationId xmlns:p14="http://schemas.microsoft.com/office/powerpoint/2010/main" val="42036087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Awe	</a:t>
            </a:r>
            <a:endParaRPr lang="en-US" dirty="0"/>
          </a:p>
        </p:txBody>
      </p:sp>
      <p:sp>
        <p:nvSpPr>
          <p:cNvPr id="3" name="Content Placeholder 2"/>
          <p:cNvSpPr>
            <a:spLocks noGrp="1"/>
          </p:cNvSpPr>
          <p:nvPr>
            <p:ph idx="1"/>
          </p:nvPr>
        </p:nvSpPr>
        <p:spPr/>
        <p:txBody>
          <a:bodyPr/>
          <a:lstStyle/>
          <a:p>
            <a:r>
              <a:rPr lang="en-US" dirty="0" smtClean="0"/>
              <a:t>The feeling of being in the presence of something vast or beyond human scale that transcends our current understanding of things.</a:t>
            </a:r>
            <a:endParaRPr lang="en-US" dirty="0"/>
          </a:p>
        </p:txBody>
      </p:sp>
    </p:spTree>
    <p:extLst>
      <p:ext uri="{BB962C8B-B14F-4D97-AF65-F5344CB8AC3E}">
        <p14:creationId xmlns:p14="http://schemas.microsoft.com/office/powerpoint/2010/main" val="33370193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WARNING!</a:t>
            </a:r>
            <a:endParaRPr lang="en-US" dirty="0"/>
          </a:p>
        </p:txBody>
      </p:sp>
      <p:sp>
        <p:nvSpPr>
          <p:cNvPr id="5" name="Content Placeholder 4"/>
          <p:cNvSpPr>
            <a:spLocks noGrp="1"/>
          </p:cNvSpPr>
          <p:nvPr>
            <p:ph idx="1"/>
          </p:nvPr>
        </p:nvSpPr>
        <p:spPr>
          <a:xfrm>
            <a:off x="5118447" y="3075709"/>
            <a:ext cx="6281873" cy="2475345"/>
          </a:xfrm>
        </p:spPr>
        <p:txBody>
          <a:bodyPr>
            <a:normAutofit fontScale="85000" lnSpcReduction="20000"/>
          </a:bodyPr>
          <a:lstStyle/>
          <a:p>
            <a:r>
              <a:rPr lang="en-US" sz="2400" dirty="0" smtClean="0"/>
              <a:t>Do not become a </a:t>
            </a:r>
            <a:r>
              <a:rPr lang="en-US" sz="2400" dirty="0" err="1" smtClean="0"/>
              <a:t>zoomatron</a:t>
            </a:r>
            <a:r>
              <a:rPr lang="en-US" sz="2400" dirty="0" smtClean="0"/>
              <a:t>!</a:t>
            </a:r>
          </a:p>
          <a:p>
            <a:r>
              <a:rPr lang="en-US" sz="2400" dirty="0" smtClean="0"/>
              <a:t>Be spontaneous to create a better world for all mankind.</a:t>
            </a:r>
          </a:p>
          <a:p>
            <a:endParaRPr lang="en-US" sz="2400" dirty="0"/>
          </a:p>
          <a:p>
            <a:pPr marL="0" lvl="0" indent="0">
              <a:buNone/>
            </a:pPr>
            <a:r>
              <a:rPr lang="en-US" sz="2400" dirty="0" smtClean="0"/>
              <a:t>Thank you!</a:t>
            </a:r>
          </a:p>
          <a:p>
            <a:pPr marL="0" lvl="0" indent="0">
              <a:buNone/>
            </a:pPr>
            <a:r>
              <a:rPr lang="zh-CN" altLang="en-US" sz="2400" dirty="0" smtClean="0">
                <a:solidFill>
                  <a:srgbClr val="212121"/>
                </a:solidFill>
                <a:latin typeface="inherit"/>
              </a:rPr>
              <a:t>谢</a:t>
            </a:r>
            <a:r>
              <a:rPr lang="zh-CN" altLang="en-US" sz="2400" dirty="0">
                <a:solidFill>
                  <a:srgbClr val="212121"/>
                </a:solidFill>
                <a:latin typeface="inherit"/>
              </a:rPr>
              <a:t>谢</a:t>
            </a:r>
            <a:r>
              <a:rPr lang="zh-CN" altLang="en-US" sz="2400" dirty="0"/>
              <a:t> </a:t>
            </a:r>
            <a:endParaRPr lang="zh-CN" altLang="en-US" sz="2400" dirty="0">
              <a:latin typeface="Arial" panose="020B0604020202020204" pitchFamily="34" charset="0"/>
            </a:endParaRP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sp>
        <p:nvSpPr>
          <p:cNvPr id="8" name="Rectangle 3"/>
          <p:cNvSpPr>
            <a:spLocks noChangeArrowheads="1"/>
          </p:cNvSpPr>
          <p:nvPr/>
        </p:nvSpPr>
        <p:spPr bwMode="auto">
          <a:xfrm>
            <a:off x="0" y="122952"/>
            <a:ext cx="65" cy="2112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6506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20409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rot="5400000">
            <a:off x="3121125" y="-623985"/>
            <a:ext cx="6441086" cy="8385971"/>
          </a:xfrm>
        </p:spPr>
      </p:pic>
    </p:spTree>
    <p:extLst>
      <p:ext uri="{BB962C8B-B14F-4D97-AF65-F5344CB8AC3E}">
        <p14:creationId xmlns:p14="http://schemas.microsoft.com/office/powerpoint/2010/main" val="1868131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7373" y="371762"/>
            <a:ext cx="9299864" cy="6199909"/>
          </a:xfrm>
          <a:prstGeom prst="rect">
            <a:avLst/>
          </a:prstGeom>
        </p:spPr>
      </p:pic>
    </p:spTree>
    <p:extLst>
      <p:ext uri="{BB962C8B-B14F-4D97-AF65-F5344CB8AC3E}">
        <p14:creationId xmlns:p14="http://schemas.microsoft.com/office/powerpoint/2010/main" val="15619947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784350" y="404813"/>
            <a:ext cx="9080731" cy="6157912"/>
          </a:xfrm>
        </p:spPr>
      </p:pic>
    </p:spTree>
    <p:extLst>
      <p:ext uri="{BB962C8B-B14F-4D97-AF65-F5344CB8AC3E}">
        <p14:creationId xmlns:p14="http://schemas.microsoft.com/office/powerpoint/2010/main" val="11143981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Psychodrama</a:t>
            </a:r>
            <a:endParaRPr lang="en-US" dirty="0"/>
          </a:p>
        </p:txBody>
      </p:sp>
      <p:sp>
        <p:nvSpPr>
          <p:cNvPr id="3" name="Content Placeholder 2"/>
          <p:cNvSpPr>
            <a:spLocks noGrp="1"/>
          </p:cNvSpPr>
          <p:nvPr>
            <p:ph idx="1"/>
          </p:nvPr>
        </p:nvSpPr>
        <p:spPr>
          <a:xfrm>
            <a:off x="5504873" y="1274618"/>
            <a:ext cx="5572850" cy="4268066"/>
          </a:xfrm>
        </p:spPr>
        <p:txBody>
          <a:bodyPr>
            <a:normAutofit fontScale="92500" lnSpcReduction="10000"/>
          </a:bodyPr>
          <a:lstStyle/>
          <a:p>
            <a:r>
              <a:rPr lang="en-US" dirty="0" smtClean="0"/>
              <a:t>A professional practice based on the therapy, philosophy, and methodology developed by J.L. Moreno, M.D. (1889-1974) which used:</a:t>
            </a:r>
          </a:p>
          <a:p>
            <a:pPr marL="800100" lvl="1" indent="-342900">
              <a:buFont typeface="+mj-lt"/>
              <a:buAutoNum type="arabicPeriod"/>
            </a:pPr>
            <a:r>
              <a:rPr lang="en-US" dirty="0" smtClean="0"/>
              <a:t>Action methods of enactment.</a:t>
            </a:r>
          </a:p>
          <a:p>
            <a:pPr marL="800100" lvl="1" indent="-342900">
              <a:buFont typeface="+mj-lt"/>
              <a:buAutoNum type="arabicPeriod"/>
            </a:pPr>
            <a:r>
              <a:rPr lang="en-US" dirty="0" smtClean="0"/>
              <a:t>Sociometry.</a:t>
            </a:r>
          </a:p>
          <a:p>
            <a:pPr marL="800100" lvl="1" indent="-342900">
              <a:buFont typeface="+mj-lt"/>
              <a:buAutoNum type="arabicPeriod"/>
            </a:pPr>
            <a:r>
              <a:rPr lang="en-US" dirty="0" smtClean="0"/>
              <a:t>Group Dynamics.</a:t>
            </a:r>
          </a:p>
          <a:p>
            <a:pPr marL="800100" lvl="1" indent="-342900">
              <a:buFont typeface="+mj-lt"/>
              <a:buAutoNum type="arabicPeriod"/>
            </a:pPr>
            <a:r>
              <a:rPr lang="en-US" dirty="0" smtClean="0"/>
              <a:t>Role Therapy.</a:t>
            </a:r>
          </a:p>
          <a:p>
            <a:pPr marL="800100" lvl="1" indent="-342900">
              <a:buFont typeface="+mj-lt"/>
              <a:buAutoNum type="arabicPeriod"/>
            </a:pPr>
            <a:r>
              <a:rPr lang="en-US" dirty="0" smtClean="0"/>
              <a:t>Social Systems analysis to facilitate constructural change in individuals and groups.</a:t>
            </a:r>
          </a:p>
          <a:p>
            <a:pPr marL="400050"/>
            <a:r>
              <a:rPr lang="en-US" dirty="0" smtClean="0"/>
              <a:t>The Triadic System:</a:t>
            </a:r>
          </a:p>
          <a:p>
            <a:pPr marL="857250" lvl="1" indent="-342900">
              <a:buFont typeface="+mj-lt"/>
              <a:buAutoNum type="arabicPeriod"/>
            </a:pPr>
            <a:r>
              <a:rPr lang="en-US" dirty="0" smtClean="0"/>
              <a:t>Psychodrama (Intrapersonal)</a:t>
            </a:r>
          </a:p>
          <a:p>
            <a:pPr marL="857250" lvl="1" indent="-342900">
              <a:buFont typeface="+mj-lt"/>
              <a:buAutoNum type="arabicPeriod"/>
            </a:pPr>
            <a:r>
              <a:rPr lang="en-US" dirty="0" smtClean="0"/>
              <a:t>Sociometry (Interpersonal)</a:t>
            </a:r>
          </a:p>
          <a:p>
            <a:pPr marL="857250" lvl="1" indent="-342900">
              <a:buFont typeface="+mj-lt"/>
              <a:buAutoNum type="arabicPeriod"/>
            </a:pPr>
            <a:r>
              <a:rPr lang="en-US" dirty="0" smtClean="0"/>
              <a:t>Group Psychotherapy (Person in a system)</a:t>
            </a:r>
            <a:endParaRPr lang="en-US" dirty="0"/>
          </a:p>
        </p:txBody>
      </p:sp>
    </p:spTree>
    <p:extLst>
      <p:ext uri="{BB962C8B-B14F-4D97-AF65-F5344CB8AC3E}">
        <p14:creationId xmlns:p14="http://schemas.microsoft.com/office/powerpoint/2010/main" val="2425770572"/>
      </p:ext>
    </p:extLst>
  </p:cSld>
  <p:clrMapOvr>
    <a:masterClrMapping/>
  </p:clrMapOvr>
  <p:timing>
    <p:tnLst>
      <p:par>
        <p:cTn id="1" dur="indefinite" restart="never" nodeType="tmRoot"/>
      </p:par>
    </p:tn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TF16401370</Template>
  <TotalTime>557</TotalTime>
  <Words>2445</Words>
  <Application>Microsoft Office PowerPoint</Application>
  <PresentationFormat>Widescreen</PresentationFormat>
  <Paragraphs>167</Paragraphs>
  <Slides>50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宋体</vt:lpstr>
      <vt:lpstr>Arial</vt:lpstr>
      <vt:lpstr>Calibri Light</vt:lpstr>
      <vt:lpstr>inherit</vt:lpstr>
      <vt:lpstr>Rockwell</vt:lpstr>
      <vt:lpstr>Wingdings</vt:lpstr>
      <vt:lpstr>Atlas</vt:lpstr>
      <vt:lpstr>The Spirituality within Psychodrama  Dena Baumgartner, Ph.D., TEP, LMFT, LPC, CGP USA</vt:lpstr>
      <vt:lpstr>Psychodrama Parents</vt:lpstr>
      <vt:lpstr>PowerPoint Presentation</vt:lpstr>
      <vt:lpstr>Psychodrama</vt:lpstr>
      <vt:lpstr>Awe </vt:lpstr>
      <vt:lpstr>PowerPoint Presentation</vt:lpstr>
      <vt:lpstr>PowerPoint Presentation</vt:lpstr>
      <vt:lpstr>PowerPoint Presentation</vt:lpstr>
      <vt:lpstr>Psychodrama</vt:lpstr>
      <vt:lpstr>More on Psychodrama</vt:lpstr>
      <vt:lpstr>PowerPoint Presentation</vt:lpstr>
      <vt:lpstr>PowerPoint Presentation</vt:lpstr>
      <vt:lpstr>Moreno’s Godhead</vt:lpstr>
      <vt:lpstr>Psychospiritual Underpinnings of Psychodrama</vt:lpstr>
      <vt:lpstr>Juliet Batton’s Star Model</vt:lpstr>
      <vt:lpstr>Moreno’s Godhead</vt:lpstr>
      <vt:lpstr>J.L. Moreno, M.D. 1889-1974 </vt:lpstr>
      <vt:lpstr>Ubuntu </vt:lpstr>
      <vt:lpstr>Psychodrama</vt:lpstr>
      <vt:lpstr>Psychodrama and Spirituality</vt:lpstr>
      <vt:lpstr>Psychodrama and Spirituality</vt:lpstr>
      <vt:lpstr>Moreno’s Godhead</vt:lpstr>
      <vt:lpstr>PowerPoint Presentation</vt:lpstr>
      <vt:lpstr>Moreno’s Godhead</vt:lpstr>
      <vt:lpstr>Moreno’s Godhead</vt:lpstr>
      <vt:lpstr>Psychospiritual Underpinnings of Psychodrama</vt:lpstr>
      <vt:lpstr>Canon of creativity </vt:lpstr>
      <vt:lpstr>Moreno</vt:lpstr>
      <vt:lpstr>Spontaneity </vt:lpstr>
      <vt:lpstr>Clowns</vt:lpstr>
      <vt:lpstr>Psychospiritual Underpinnings of Psychodrama</vt:lpstr>
      <vt:lpstr>More on Psychodrama (cont.)</vt:lpstr>
      <vt:lpstr>Psychospiritual Underpinnings of Psychodrama</vt:lpstr>
      <vt:lpstr>PowerPoint Presentation</vt:lpstr>
      <vt:lpstr>PowerPoint Presentation</vt:lpstr>
      <vt:lpstr>Psychodrama and Spirituality</vt:lpstr>
      <vt:lpstr>Be Spontaneous</vt:lpstr>
      <vt:lpstr>Psychodrama and Spirituality</vt:lpstr>
      <vt:lpstr>Creativity </vt:lpstr>
      <vt:lpstr>PowerPoint Presentation</vt:lpstr>
      <vt:lpstr>Intuition</vt:lpstr>
      <vt:lpstr>Three Phases of Creation</vt:lpstr>
      <vt:lpstr>The Three Kinds of Mind </vt:lpstr>
      <vt:lpstr>Thomas Moore</vt:lpstr>
      <vt:lpstr>Moreno</vt:lpstr>
      <vt:lpstr>Moreno</vt:lpstr>
      <vt:lpstr>The Three Kinds of Mind</vt:lpstr>
      <vt:lpstr>Psychospiritual Underpinnings of Psychodrama</vt:lpstr>
      <vt:lpstr>Moreno’s Godhead</vt:lpstr>
      <vt:lpstr>WARNING!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Psychodrama and Spirituality</dc:title>
  <dc:creator>New Account</dc:creator>
  <cp:lastModifiedBy>New Account</cp:lastModifiedBy>
  <cp:revision>42</cp:revision>
  <dcterms:created xsi:type="dcterms:W3CDTF">2019-01-07T17:30:20Z</dcterms:created>
  <dcterms:modified xsi:type="dcterms:W3CDTF">2019-01-07T17:51:59Z</dcterms:modified>
</cp:coreProperties>
</file>